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handoutMasterIdLst>
    <p:handoutMasterId r:id="rId41"/>
  </p:handoutMasterIdLst>
  <p:sldIdLst>
    <p:sldId id="272" r:id="rId2"/>
    <p:sldId id="275" r:id="rId3"/>
    <p:sldId id="276" r:id="rId4"/>
    <p:sldId id="294" r:id="rId5"/>
    <p:sldId id="283" r:id="rId6"/>
    <p:sldId id="268" r:id="rId7"/>
    <p:sldId id="270" r:id="rId8"/>
    <p:sldId id="271" r:id="rId9"/>
    <p:sldId id="303" r:id="rId10"/>
    <p:sldId id="267" r:id="rId11"/>
    <p:sldId id="304" r:id="rId12"/>
    <p:sldId id="284" r:id="rId13"/>
    <p:sldId id="285" r:id="rId14"/>
    <p:sldId id="286" r:id="rId15"/>
    <p:sldId id="287" r:id="rId16"/>
    <p:sldId id="305" r:id="rId17"/>
    <p:sldId id="277" r:id="rId18"/>
    <p:sldId id="293" r:id="rId19"/>
    <p:sldId id="278" r:id="rId20"/>
    <p:sldId id="279" r:id="rId21"/>
    <p:sldId id="282" r:id="rId22"/>
    <p:sldId id="288" r:id="rId23"/>
    <p:sldId id="289" r:id="rId24"/>
    <p:sldId id="290" r:id="rId25"/>
    <p:sldId id="291" r:id="rId26"/>
    <p:sldId id="292" r:id="rId27"/>
    <p:sldId id="259" r:id="rId28"/>
    <p:sldId id="257" r:id="rId29"/>
    <p:sldId id="299" r:id="rId30"/>
    <p:sldId id="298" r:id="rId31"/>
    <p:sldId id="300" r:id="rId32"/>
    <p:sldId id="309" r:id="rId33"/>
    <p:sldId id="308" r:id="rId34"/>
    <p:sldId id="301" r:id="rId35"/>
    <p:sldId id="297" r:id="rId36"/>
    <p:sldId id="302" r:id="rId37"/>
    <p:sldId id="306" r:id="rId38"/>
    <p:sldId id="307"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78709" autoAdjust="0"/>
  </p:normalViewPr>
  <p:slideViewPr>
    <p:cSldViewPr snapToGrid="0">
      <p:cViewPr>
        <p:scale>
          <a:sx n="40" d="100"/>
          <a:sy n="40" d="100"/>
        </p:scale>
        <p:origin x="864" y="464"/>
      </p:cViewPr>
      <p:guideLst/>
    </p:cSldViewPr>
  </p:slideViewPr>
  <p:outlineViewPr>
    <p:cViewPr>
      <p:scale>
        <a:sx n="33" d="100"/>
        <a:sy n="33" d="100"/>
      </p:scale>
      <p:origin x="0" y="-1936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8" d="100"/>
          <a:sy n="58" d="100"/>
        </p:scale>
        <p:origin x="2472"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8CE528-764F-4D6C-8725-1A60F621D3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CE19CD2-ACFB-4D50-B1A1-D86D477088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DB22A74-3347-47E3-B1D4-F973E8286F69}" type="datetimeFigureOut">
              <a:rPr lang="en-GB" smtClean="0"/>
              <a:t>23/11/2019</a:t>
            </a:fld>
            <a:endParaRPr lang="en-GB"/>
          </a:p>
        </p:txBody>
      </p:sp>
      <p:sp>
        <p:nvSpPr>
          <p:cNvPr id="4" name="Footer Placeholder 3">
            <a:extLst>
              <a:ext uri="{FF2B5EF4-FFF2-40B4-BE49-F238E27FC236}">
                <a16:creationId xmlns:a16="http://schemas.microsoft.com/office/drawing/2014/main" id="{EE0E3E17-BB22-4066-ACB7-158419A1A5D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67FC3F-8C53-4AED-8D84-61241F32C67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F7BAC7-B725-4708-8074-9840923D2A13}" type="slidenum">
              <a:rPr lang="en-GB" smtClean="0"/>
              <a:t>‹#›</a:t>
            </a:fld>
            <a:endParaRPr lang="en-GB"/>
          </a:p>
        </p:txBody>
      </p:sp>
    </p:spTree>
    <p:extLst>
      <p:ext uri="{BB962C8B-B14F-4D97-AF65-F5344CB8AC3E}">
        <p14:creationId xmlns:p14="http://schemas.microsoft.com/office/powerpoint/2010/main" val="38686630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6F0C49-86AE-4540-BC4B-C803F6137438}" type="datetimeFigureOut">
              <a:rPr lang="en-GB" smtClean="0"/>
              <a:t>23/11/2019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7D5D7-497D-470D-8697-0479A2FEB262}" type="slidenum">
              <a:rPr lang="en-GB" smtClean="0"/>
              <a:t>‹#›</a:t>
            </a:fld>
            <a:endParaRPr lang="en-GB"/>
          </a:p>
        </p:txBody>
      </p:sp>
    </p:spTree>
    <p:extLst>
      <p:ext uri="{BB962C8B-B14F-4D97-AF65-F5344CB8AC3E}">
        <p14:creationId xmlns:p14="http://schemas.microsoft.com/office/powerpoint/2010/main" val="178040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nglandathletics.org/about-us/board-and-national-council/regional-councils/" TargetMode="External"/><Relationship Id="rId7" Type="http://schemas.openxmlformats.org/officeDocument/2006/relationships/hyperlink" Target="mailto:southeastchair@englandathletics.or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londonathletics.org/the-london-council/" TargetMode="External"/><Relationship Id="rId5" Type="http://schemas.openxmlformats.org/officeDocument/2006/relationships/hyperlink" Target="mailto:Londonchair@englandathletics.org" TargetMode="External"/><Relationship Id="rId4" Type="http://schemas.openxmlformats.org/officeDocument/2006/relationships/hyperlink" Target="mailto:eastchair@englandathletics.org"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a:t>
            </a:fld>
            <a:endParaRPr lang="en-GB"/>
          </a:p>
        </p:txBody>
      </p:sp>
    </p:spTree>
    <p:extLst>
      <p:ext uri="{BB962C8B-B14F-4D97-AF65-F5344CB8AC3E}">
        <p14:creationId xmlns:p14="http://schemas.microsoft.com/office/powerpoint/2010/main" val="3713491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10</a:t>
            </a:fld>
            <a:endParaRPr lang="en-GB"/>
          </a:p>
        </p:txBody>
      </p:sp>
    </p:spTree>
    <p:extLst>
      <p:ext uri="{BB962C8B-B14F-4D97-AF65-F5344CB8AC3E}">
        <p14:creationId xmlns:p14="http://schemas.microsoft.com/office/powerpoint/2010/main" val="2268401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11</a:t>
            </a:fld>
            <a:endParaRPr lang="en-GB"/>
          </a:p>
        </p:txBody>
      </p:sp>
    </p:spTree>
    <p:extLst>
      <p:ext uri="{BB962C8B-B14F-4D97-AF65-F5344CB8AC3E}">
        <p14:creationId xmlns:p14="http://schemas.microsoft.com/office/powerpoint/2010/main" val="1035385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12</a:t>
            </a:fld>
            <a:endParaRPr lang="en-GB"/>
          </a:p>
        </p:txBody>
      </p:sp>
    </p:spTree>
    <p:extLst>
      <p:ext uri="{BB962C8B-B14F-4D97-AF65-F5344CB8AC3E}">
        <p14:creationId xmlns:p14="http://schemas.microsoft.com/office/powerpoint/2010/main" val="383519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13</a:t>
            </a:fld>
            <a:endParaRPr lang="en-GB"/>
          </a:p>
        </p:txBody>
      </p:sp>
    </p:spTree>
    <p:extLst>
      <p:ext uri="{BB962C8B-B14F-4D97-AF65-F5344CB8AC3E}">
        <p14:creationId xmlns:p14="http://schemas.microsoft.com/office/powerpoint/2010/main" val="2564263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14</a:t>
            </a:fld>
            <a:endParaRPr lang="en-GB"/>
          </a:p>
        </p:txBody>
      </p:sp>
    </p:spTree>
    <p:extLst>
      <p:ext uri="{BB962C8B-B14F-4D97-AF65-F5344CB8AC3E}">
        <p14:creationId xmlns:p14="http://schemas.microsoft.com/office/powerpoint/2010/main" val="119583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15</a:t>
            </a:fld>
            <a:endParaRPr lang="en-GB"/>
          </a:p>
        </p:txBody>
      </p:sp>
    </p:spTree>
    <p:extLst>
      <p:ext uri="{BB962C8B-B14F-4D97-AF65-F5344CB8AC3E}">
        <p14:creationId xmlns:p14="http://schemas.microsoft.com/office/powerpoint/2010/main" val="367022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Each of the regions has a council of people that take care of all aspects Athletics through the region and each council should have a person designated as Officials portfolio holder, who should liaise with us etc.</a:t>
            </a:r>
          </a:p>
          <a:p>
            <a:r>
              <a:rPr lang="en-GB" dirty="0">
                <a:hlinkClick r:id="rId3"/>
              </a:rPr>
              <a:t>https://www.englandathletics.org/about-us/board-and-national-council/regional-councils/</a:t>
            </a:r>
            <a:endParaRPr lang="en-GB" dirty="0"/>
          </a:p>
          <a:p>
            <a:endParaRPr lang="en-GB" dirty="0"/>
          </a:p>
          <a:p>
            <a:r>
              <a:rPr lang="en-GB" dirty="0"/>
              <a:t>East:   </a:t>
            </a:r>
            <a:r>
              <a:rPr lang="en-GB" sz="1200" b="0" i="0" kern="1200" dirty="0">
                <a:solidFill>
                  <a:schemeClr val="tx1"/>
                </a:solidFill>
                <a:effectLst/>
                <a:latin typeface="+mn-lt"/>
                <a:ea typeface="+mn-ea"/>
                <a:cs typeface="+mn-cs"/>
              </a:rPr>
              <a:t>You can make contact via </a:t>
            </a:r>
            <a:r>
              <a:rPr lang="en-GB" sz="1200" b="0" i="0" u="none" strike="noStrike" kern="1200" dirty="0">
                <a:solidFill>
                  <a:schemeClr val="tx1"/>
                </a:solidFill>
                <a:effectLst/>
                <a:latin typeface="+mn-lt"/>
                <a:ea typeface="+mn-ea"/>
                <a:cs typeface="+mn-cs"/>
                <a:hlinkClick r:id="rId4"/>
              </a:rPr>
              <a:t>eastchair@englandathletics.org</a:t>
            </a:r>
            <a:r>
              <a:rPr lang="en-GB" sz="1200" b="0" i="0" u="none" strike="noStrike" kern="1200" dirty="0">
                <a:solidFill>
                  <a:schemeClr val="tx1"/>
                </a:solidFill>
                <a:effectLst/>
                <a:latin typeface="+mn-lt"/>
                <a:ea typeface="+mn-ea"/>
                <a:cs typeface="+mn-cs"/>
              </a:rPr>
              <a:t> </a:t>
            </a:r>
          </a:p>
          <a:p>
            <a:endParaRPr lang="en-GB" sz="1200" b="0" i="0" u="none" strike="noStrike" kern="1200" dirty="0">
              <a:solidFill>
                <a:schemeClr val="tx1"/>
              </a:solidFill>
              <a:effectLst/>
              <a:latin typeface="+mn-lt"/>
              <a:ea typeface="+mn-ea"/>
              <a:cs typeface="+mn-cs"/>
            </a:endParaRPr>
          </a:p>
          <a:p>
            <a:pPr algn="l"/>
            <a:r>
              <a:rPr lang="en-GB" sz="1200" b="0" i="0" u="none" kern="1200" dirty="0">
                <a:solidFill>
                  <a:schemeClr val="bg1"/>
                </a:solidFill>
                <a:effectLst/>
                <a:latin typeface="+mn-lt"/>
                <a:ea typeface="+mn-ea"/>
                <a:cs typeface="+mn-cs"/>
                <a:hlinkClick r:id="rId5">
                  <a:extLst>
                    <a:ext uri="{A12FA001-AC4F-418D-AE19-62706E023703}">
                      <ahyp:hlinkClr xmlns:ahyp="http://schemas.microsoft.com/office/drawing/2018/hyperlinkcolor" val="tx"/>
                    </a:ext>
                  </a:extLst>
                </a:hlinkClick>
              </a:rPr>
              <a:t>London: </a:t>
            </a:r>
            <a:r>
              <a:rPr lang="en-GB" sz="1200" b="0" i="0" u="sng" kern="1200" dirty="0">
                <a:solidFill>
                  <a:schemeClr val="tx1"/>
                </a:solidFill>
                <a:effectLst/>
                <a:latin typeface="+mn-lt"/>
                <a:ea typeface="+mn-ea"/>
                <a:cs typeface="+mn-cs"/>
                <a:hlinkClick r:id="rId5">
                  <a:extLst>
                    <a:ext uri="{A12FA001-AC4F-418D-AE19-62706E023703}">
                      <ahyp:hlinkClr xmlns:ahyp="http://schemas.microsoft.com/office/drawing/2018/hyperlinkcolor" val="tx"/>
                    </a:ext>
                  </a:extLst>
                </a:hlinkClick>
              </a:rPr>
              <a:t>Londonchair@englandathletics.org</a:t>
            </a:r>
            <a:r>
              <a:rPr lang="en-GB" sz="1200" b="0" i="0" u="sng" kern="1200" dirty="0">
                <a:solidFill>
                  <a:schemeClr val="tx1"/>
                </a:solidFill>
                <a:effectLst/>
                <a:latin typeface="+mn-lt"/>
                <a:ea typeface="+mn-ea"/>
                <a:cs typeface="+mn-cs"/>
              </a:rPr>
              <a:t>   website  </a:t>
            </a:r>
            <a:r>
              <a:rPr lang="en-GB" dirty="0">
                <a:hlinkClick r:id="rId6"/>
              </a:rPr>
              <a:t>https://www.londonathletics.org/the-london-council/</a:t>
            </a:r>
            <a:r>
              <a:rPr lang="en-GB" dirty="0"/>
              <a:t>  although </a:t>
            </a:r>
            <a:r>
              <a:rPr lang="en-GB" u="none" dirty="0">
                <a:solidFill>
                  <a:schemeClr val="bg1"/>
                </a:solidFill>
              </a:rPr>
              <a:t>London Chair is/was Peter Crawshaw</a:t>
            </a:r>
          </a:p>
          <a:p>
            <a:pPr algn="l"/>
            <a:endParaRPr lang="en-GB" sz="1200" b="0" i="0" u="none" kern="1200" dirty="0">
              <a:solidFill>
                <a:schemeClr val="bg1"/>
              </a:solidFill>
              <a:effectLst/>
              <a:latin typeface="+mn-lt"/>
              <a:ea typeface="+mn-ea"/>
              <a:cs typeface="+mn-cs"/>
            </a:endParaRPr>
          </a:p>
          <a:p>
            <a:pPr algn="l"/>
            <a:r>
              <a:rPr lang="en-GB" sz="1200" b="0" i="0" u="none" strike="noStrike" kern="1200" dirty="0">
                <a:solidFill>
                  <a:schemeClr val="bg1"/>
                </a:solidFill>
                <a:effectLst/>
                <a:latin typeface="+mn-lt"/>
                <a:ea typeface="+mn-ea"/>
                <a:cs typeface="+mn-cs"/>
                <a:hlinkClick r:id="rId7">
                  <a:extLst>
                    <a:ext uri="{A12FA001-AC4F-418D-AE19-62706E023703}">
                      <ahyp:hlinkClr xmlns:ahyp="http://schemas.microsoft.com/office/drawing/2018/hyperlinkcolor" val="tx"/>
                    </a:ext>
                  </a:extLst>
                </a:hlinkClick>
              </a:rPr>
              <a:t>South East:  </a:t>
            </a:r>
            <a:r>
              <a:rPr lang="en-GB" sz="1200" b="0" i="0" u="none" strike="noStrike"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southeastchair@englandathletics.org</a:t>
            </a:r>
            <a:r>
              <a:rPr lang="en-GB" sz="1200" b="0" i="0" u="none" strike="noStrike" kern="1200" dirty="0">
                <a:solidFill>
                  <a:schemeClr val="tx1"/>
                </a:solidFill>
                <a:effectLst/>
                <a:latin typeface="+mn-lt"/>
                <a:ea typeface="+mn-ea"/>
                <a:cs typeface="+mn-cs"/>
              </a:rPr>
              <a:t>   Julian Starkey is chair</a:t>
            </a:r>
          </a:p>
          <a:p>
            <a:pPr algn="l"/>
            <a:endParaRPr lang="en-GB" sz="1200" b="0" i="0" u="none" strike="noStrike" kern="1200" dirty="0">
              <a:solidFill>
                <a:schemeClr val="tx1"/>
              </a:solidFill>
              <a:effectLst/>
              <a:latin typeface="+mn-lt"/>
              <a:ea typeface="+mn-ea"/>
              <a:cs typeface="+mn-cs"/>
            </a:endParaRPr>
          </a:p>
          <a:p>
            <a:pPr algn="l"/>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16</a:t>
            </a:fld>
            <a:endParaRPr lang="en-GB"/>
          </a:p>
        </p:txBody>
      </p:sp>
    </p:spTree>
    <p:extLst>
      <p:ext uri="{BB962C8B-B14F-4D97-AF65-F5344CB8AC3E}">
        <p14:creationId xmlns:p14="http://schemas.microsoft.com/office/powerpoint/2010/main" val="1378010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17</a:t>
            </a:fld>
            <a:endParaRPr lang="en-GB"/>
          </a:p>
        </p:txBody>
      </p:sp>
    </p:spTree>
    <p:extLst>
      <p:ext uri="{BB962C8B-B14F-4D97-AF65-F5344CB8AC3E}">
        <p14:creationId xmlns:p14="http://schemas.microsoft.com/office/powerpoint/2010/main" val="21399633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Peer Group meets twice a year (December and January) in Birmingham</a:t>
            </a:r>
            <a:endParaRPr lang="en-US" dirty="0"/>
          </a:p>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18</a:t>
            </a:fld>
            <a:endParaRPr lang="en-GB"/>
          </a:p>
        </p:txBody>
      </p:sp>
    </p:spTree>
    <p:extLst>
      <p:ext uri="{BB962C8B-B14F-4D97-AF65-F5344CB8AC3E}">
        <p14:creationId xmlns:p14="http://schemas.microsoft.com/office/powerpoint/2010/main" val="1440551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19</a:t>
            </a:fld>
            <a:endParaRPr lang="en-GB"/>
          </a:p>
        </p:txBody>
      </p:sp>
    </p:spTree>
    <p:extLst>
      <p:ext uri="{BB962C8B-B14F-4D97-AF65-F5344CB8AC3E}">
        <p14:creationId xmlns:p14="http://schemas.microsoft.com/office/powerpoint/2010/main" val="3168341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2</a:t>
            </a:fld>
            <a:endParaRPr lang="en-GB"/>
          </a:p>
        </p:txBody>
      </p:sp>
    </p:spTree>
    <p:extLst>
      <p:ext uri="{BB962C8B-B14F-4D97-AF65-F5344CB8AC3E}">
        <p14:creationId xmlns:p14="http://schemas.microsoft.com/office/powerpoint/2010/main" val="1036151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the Field Specific Duties criteria</a:t>
            </a:r>
          </a:p>
        </p:txBody>
      </p:sp>
      <p:sp>
        <p:nvSpPr>
          <p:cNvPr id="4" name="Slide Number Placeholder 3"/>
          <p:cNvSpPr>
            <a:spLocks noGrp="1"/>
          </p:cNvSpPr>
          <p:nvPr>
            <p:ph type="sldNum" sz="quarter" idx="5"/>
          </p:nvPr>
        </p:nvSpPr>
        <p:spPr/>
        <p:txBody>
          <a:bodyPr/>
          <a:lstStyle/>
          <a:p>
            <a:fld id="{4B97D5D7-497D-470D-8697-0479A2FEB262}" type="slidenum">
              <a:rPr lang="en-GB" smtClean="0"/>
              <a:t>20</a:t>
            </a:fld>
            <a:endParaRPr lang="en-GB"/>
          </a:p>
        </p:txBody>
      </p:sp>
    </p:spTree>
    <p:extLst>
      <p:ext uri="{BB962C8B-B14F-4D97-AF65-F5344CB8AC3E}">
        <p14:creationId xmlns:p14="http://schemas.microsoft.com/office/powerpoint/2010/main" val="558594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21</a:t>
            </a:fld>
            <a:endParaRPr lang="en-GB"/>
          </a:p>
        </p:txBody>
      </p:sp>
    </p:spTree>
    <p:extLst>
      <p:ext uri="{BB962C8B-B14F-4D97-AF65-F5344CB8AC3E}">
        <p14:creationId xmlns:p14="http://schemas.microsoft.com/office/powerpoint/2010/main" val="656089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22</a:t>
            </a:fld>
            <a:endParaRPr lang="en-GB"/>
          </a:p>
        </p:txBody>
      </p:sp>
    </p:spTree>
    <p:extLst>
      <p:ext uri="{BB962C8B-B14F-4D97-AF65-F5344CB8AC3E}">
        <p14:creationId xmlns:p14="http://schemas.microsoft.com/office/powerpoint/2010/main" val="38949676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23</a:t>
            </a:fld>
            <a:endParaRPr lang="en-GB"/>
          </a:p>
        </p:txBody>
      </p:sp>
    </p:spTree>
    <p:extLst>
      <p:ext uri="{BB962C8B-B14F-4D97-AF65-F5344CB8AC3E}">
        <p14:creationId xmlns:p14="http://schemas.microsoft.com/office/powerpoint/2010/main" val="796542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24</a:t>
            </a:fld>
            <a:endParaRPr lang="en-GB"/>
          </a:p>
        </p:txBody>
      </p:sp>
    </p:spTree>
    <p:extLst>
      <p:ext uri="{BB962C8B-B14F-4D97-AF65-F5344CB8AC3E}">
        <p14:creationId xmlns:p14="http://schemas.microsoft.com/office/powerpoint/2010/main" val="14308933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25</a:t>
            </a:fld>
            <a:endParaRPr lang="en-GB"/>
          </a:p>
        </p:txBody>
      </p:sp>
    </p:spTree>
    <p:extLst>
      <p:ext uri="{BB962C8B-B14F-4D97-AF65-F5344CB8AC3E}">
        <p14:creationId xmlns:p14="http://schemas.microsoft.com/office/powerpoint/2010/main" val="2196470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26</a:t>
            </a:fld>
            <a:endParaRPr lang="en-GB"/>
          </a:p>
        </p:txBody>
      </p:sp>
    </p:spTree>
    <p:extLst>
      <p:ext uri="{BB962C8B-B14F-4D97-AF65-F5344CB8AC3E}">
        <p14:creationId xmlns:p14="http://schemas.microsoft.com/office/powerpoint/2010/main" val="9295709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 perfect world each Discipline PEER Group would be made up one PEER of each of the regions and hopefully never 3 from the same region.  However, this is not always possible.  </a:t>
            </a:r>
          </a:p>
          <a:p>
            <a:endParaRPr lang="en-GB" dirty="0"/>
          </a:p>
          <a:p>
            <a:r>
              <a:rPr lang="en-GB" dirty="0"/>
              <a:t>It has only recently changed from 2 years plus forthcoming to 3 years plus forthcoming.</a:t>
            </a:r>
          </a:p>
        </p:txBody>
      </p:sp>
      <p:sp>
        <p:nvSpPr>
          <p:cNvPr id="4" name="Slide Number Placeholder 3"/>
          <p:cNvSpPr>
            <a:spLocks noGrp="1"/>
          </p:cNvSpPr>
          <p:nvPr>
            <p:ph type="sldNum" sz="quarter" idx="5"/>
          </p:nvPr>
        </p:nvSpPr>
        <p:spPr/>
        <p:txBody>
          <a:bodyPr/>
          <a:lstStyle/>
          <a:p>
            <a:fld id="{4B97D5D7-497D-470D-8697-0479A2FEB262}" type="slidenum">
              <a:rPr lang="en-GB" smtClean="0"/>
              <a:t>27</a:t>
            </a:fld>
            <a:endParaRPr lang="en-GB"/>
          </a:p>
        </p:txBody>
      </p:sp>
    </p:spTree>
    <p:extLst>
      <p:ext uri="{BB962C8B-B14F-4D97-AF65-F5344CB8AC3E}">
        <p14:creationId xmlns:p14="http://schemas.microsoft.com/office/powerpoint/2010/main" val="12845084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28</a:t>
            </a:fld>
            <a:endParaRPr lang="en-GB"/>
          </a:p>
        </p:txBody>
      </p:sp>
    </p:spTree>
    <p:extLst>
      <p:ext uri="{BB962C8B-B14F-4D97-AF65-F5344CB8AC3E}">
        <p14:creationId xmlns:p14="http://schemas.microsoft.com/office/powerpoint/2010/main" val="3137974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7D5D7-497D-470D-8697-0479A2FEB262}" type="slidenum">
              <a:rPr lang="en-GB" smtClean="0"/>
              <a:t>29</a:t>
            </a:fld>
            <a:endParaRPr lang="en-GB"/>
          </a:p>
        </p:txBody>
      </p:sp>
    </p:spTree>
    <p:extLst>
      <p:ext uri="{BB962C8B-B14F-4D97-AF65-F5344CB8AC3E}">
        <p14:creationId xmlns:p14="http://schemas.microsoft.com/office/powerpoint/2010/main" val="301985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a:t>
            </a:fld>
            <a:endParaRPr lang="en-GB"/>
          </a:p>
        </p:txBody>
      </p:sp>
    </p:spTree>
    <p:extLst>
      <p:ext uri="{BB962C8B-B14F-4D97-AF65-F5344CB8AC3E}">
        <p14:creationId xmlns:p14="http://schemas.microsoft.com/office/powerpoint/2010/main" val="18194407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solidFill>
                  <a:srgbClr val="000000"/>
                </a:solidFill>
              </a:rPr>
              <a:t>These</a:t>
            </a:r>
            <a:r>
              <a:rPr lang="en-GB" sz="1200" baseline="0" dirty="0">
                <a:solidFill>
                  <a:srgbClr val="000000"/>
                </a:solidFill>
              </a:rPr>
              <a:t> are from the TAGs Terms of Reference; there are 10 of them</a:t>
            </a:r>
          </a:p>
          <a:p>
            <a:pPr marL="0" indent="0">
              <a:buNone/>
            </a:pPr>
            <a:endParaRPr lang="en-GB" sz="1200" baseline="0" dirty="0">
              <a:solidFill>
                <a:srgbClr val="000000"/>
              </a:solidFill>
            </a:endParaRPr>
          </a:p>
          <a:p>
            <a:pPr marL="0" indent="0">
              <a:buNone/>
            </a:pPr>
            <a:r>
              <a:rPr lang="en-GB" sz="1200" baseline="0" dirty="0">
                <a:solidFill>
                  <a:srgbClr val="000000"/>
                </a:solidFill>
              </a:rPr>
              <a:t>I am not going to lie, I don’t totally understand all of these and if you have any questions that I cannot answer, could you write them down or email me.  I will collate and send the off to Moira and ask her for clarification and share the responses with everyone.</a:t>
            </a:r>
          </a:p>
          <a:p>
            <a:pPr marL="0" indent="0">
              <a:buNone/>
            </a:pPr>
            <a:endParaRPr lang="en-GB" sz="1200" baseline="0" dirty="0">
              <a:solidFill>
                <a:srgbClr val="000000"/>
              </a:solidFill>
            </a:endParaRPr>
          </a:p>
          <a:p>
            <a:pPr marL="0" indent="0">
              <a:buNone/>
            </a:pPr>
            <a:endParaRPr lang="en-GB" sz="1200" baseline="0" dirty="0">
              <a:solidFill>
                <a:srgbClr val="000000"/>
              </a:solidFill>
            </a:endParaRPr>
          </a:p>
          <a:p>
            <a:pPr marL="0" indent="0">
              <a:buNone/>
            </a:pPr>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30</a:t>
            </a:fld>
            <a:endParaRPr lang="en-GB"/>
          </a:p>
        </p:txBody>
      </p:sp>
    </p:spTree>
    <p:extLst>
      <p:ext uri="{BB962C8B-B14F-4D97-AF65-F5344CB8AC3E}">
        <p14:creationId xmlns:p14="http://schemas.microsoft.com/office/powerpoint/2010/main" val="37636523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31</a:t>
            </a:fld>
            <a:endParaRPr lang="en-GB"/>
          </a:p>
        </p:txBody>
      </p:sp>
    </p:spTree>
    <p:extLst>
      <p:ext uri="{BB962C8B-B14F-4D97-AF65-F5344CB8AC3E}">
        <p14:creationId xmlns:p14="http://schemas.microsoft.com/office/powerpoint/2010/main" val="40396435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aseline="0" dirty="0">
                <a:solidFill>
                  <a:srgbClr val="000000"/>
                </a:solidFill>
              </a:rPr>
              <a:t>I have picked out 3 of the main (salient) points and summarised my understanding</a:t>
            </a:r>
          </a:p>
          <a:p>
            <a:pPr marL="0" indent="0">
              <a:buNone/>
            </a:pPr>
            <a:endParaRPr lang="en-GB" sz="1200" baseline="0" dirty="0">
              <a:solidFill>
                <a:srgbClr val="000000"/>
              </a:solidFill>
            </a:endParaRPr>
          </a:p>
          <a:p>
            <a:pPr marL="0" indent="0">
              <a:buNone/>
            </a:pPr>
            <a:endParaRPr lang="en-GB" sz="1200" baseline="0" dirty="0">
              <a:solidFill>
                <a:srgbClr val="000000"/>
              </a:solidFill>
            </a:endParaRPr>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32</a:t>
            </a:fld>
            <a:endParaRPr lang="en-GB"/>
          </a:p>
        </p:txBody>
      </p:sp>
    </p:spTree>
    <p:extLst>
      <p:ext uri="{BB962C8B-B14F-4D97-AF65-F5344CB8AC3E}">
        <p14:creationId xmlns:p14="http://schemas.microsoft.com/office/powerpoint/2010/main" val="37610031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33</a:t>
            </a:fld>
            <a:endParaRPr lang="en-GB"/>
          </a:p>
        </p:txBody>
      </p:sp>
    </p:spTree>
    <p:extLst>
      <p:ext uri="{BB962C8B-B14F-4D97-AF65-F5344CB8AC3E}">
        <p14:creationId xmlns:p14="http://schemas.microsoft.com/office/powerpoint/2010/main" val="26714857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34</a:t>
            </a:fld>
            <a:endParaRPr lang="en-GB"/>
          </a:p>
        </p:txBody>
      </p:sp>
    </p:spTree>
    <p:extLst>
      <p:ext uri="{BB962C8B-B14F-4D97-AF65-F5344CB8AC3E}">
        <p14:creationId xmlns:p14="http://schemas.microsoft.com/office/powerpoint/2010/main" val="12795600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35</a:t>
            </a:fld>
            <a:endParaRPr lang="en-GB"/>
          </a:p>
        </p:txBody>
      </p:sp>
    </p:spTree>
    <p:extLst>
      <p:ext uri="{BB962C8B-B14F-4D97-AF65-F5344CB8AC3E}">
        <p14:creationId xmlns:p14="http://schemas.microsoft.com/office/powerpoint/2010/main" val="23908662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36</a:t>
            </a:fld>
            <a:endParaRPr lang="en-GB"/>
          </a:p>
        </p:txBody>
      </p:sp>
    </p:spTree>
    <p:extLst>
      <p:ext uri="{BB962C8B-B14F-4D97-AF65-F5344CB8AC3E}">
        <p14:creationId xmlns:p14="http://schemas.microsoft.com/office/powerpoint/2010/main" val="3742240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haven’t got time to go through the make up of </a:t>
            </a:r>
            <a:r>
              <a:rPr lang="en-GB"/>
              <a:t>England Athletics</a:t>
            </a:r>
            <a:endParaRPr lang="en-GB" dirty="0"/>
          </a:p>
          <a:p>
            <a:endParaRPr lang="en-GB" dirty="0"/>
          </a:p>
          <a:p>
            <a:endParaRPr lang="en-GB" dirty="0"/>
          </a:p>
          <a:p>
            <a:endParaRPr lang="en-GB" dirty="0"/>
          </a:p>
          <a:p>
            <a:r>
              <a:rPr lang="en-GB" dirty="0"/>
              <a:t>SOUTH : East (Clive </a:t>
            </a:r>
            <a:r>
              <a:rPr lang="en-GB" dirty="0" err="1"/>
              <a:t>Poyner</a:t>
            </a:r>
            <a:r>
              <a:rPr lang="en-GB" dirty="0"/>
              <a:t>), London (Ellie Brown and Co-Chair Peter Crawshaw), South East (Julian Starkey)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NORTH: North East (Janice Kaufman), North West (Not recorded), Yorkshire &amp; Humberside (Dr Moira Gallagher)</a:t>
            </a:r>
          </a:p>
          <a:p>
            <a:endParaRPr lang="en-GB" dirty="0"/>
          </a:p>
          <a:p>
            <a:r>
              <a:rPr lang="en-GB" dirty="0"/>
              <a:t>MIDLANDS: South West (Richard Lewellyn-Eaton), East Midlands (Dr David Lodwick), West Midlands (Stuart Paul)</a:t>
            </a:r>
          </a:p>
          <a:p>
            <a:endParaRPr lang="en-GB" dirty="0"/>
          </a:p>
          <a:p>
            <a:pPr algn="l"/>
            <a:endParaRPr lang="en-GB" sz="1200" b="0" i="0" u="none" strike="noStrike" kern="1200" dirty="0">
              <a:solidFill>
                <a:schemeClr val="tx1"/>
              </a:solidFill>
              <a:effectLst/>
              <a:latin typeface="+mn-lt"/>
              <a:ea typeface="+mn-ea"/>
              <a:cs typeface="+mn-cs"/>
            </a:endParaRPr>
          </a:p>
          <a:p>
            <a:pPr algn="l"/>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37</a:t>
            </a:fld>
            <a:endParaRPr lang="en-GB"/>
          </a:p>
        </p:txBody>
      </p:sp>
    </p:spTree>
    <p:extLst>
      <p:ext uri="{BB962C8B-B14F-4D97-AF65-F5344CB8AC3E}">
        <p14:creationId xmlns:p14="http://schemas.microsoft.com/office/powerpoint/2010/main" val="25413128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b="0" i="0" u="none" strike="noStrike" kern="1200" dirty="0">
              <a:solidFill>
                <a:schemeClr val="tx1"/>
              </a:solidFill>
              <a:effectLst/>
              <a:latin typeface="+mn-lt"/>
              <a:ea typeface="+mn-ea"/>
              <a:cs typeface="+mn-cs"/>
            </a:endParaRPr>
          </a:p>
          <a:p>
            <a:pPr algn="l"/>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38</a:t>
            </a:fld>
            <a:endParaRPr lang="en-GB"/>
          </a:p>
        </p:txBody>
      </p:sp>
    </p:spTree>
    <p:extLst>
      <p:ext uri="{BB962C8B-B14F-4D97-AF65-F5344CB8AC3E}">
        <p14:creationId xmlns:p14="http://schemas.microsoft.com/office/powerpoint/2010/main" val="341368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that’s why we are called TRNG</a:t>
            </a:r>
          </a:p>
        </p:txBody>
      </p:sp>
      <p:sp>
        <p:nvSpPr>
          <p:cNvPr id="4" name="Slide Number Placeholder 3"/>
          <p:cNvSpPr>
            <a:spLocks noGrp="1"/>
          </p:cNvSpPr>
          <p:nvPr>
            <p:ph type="sldNum" sz="quarter" idx="5"/>
          </p:nvPr>
        </p:nvSpPr>
        <p:spPr/>
        <p:txBody>
          <a:bodyPr/>
          <a:lstStyle/>
          <a:p>
            <a:fld id="{4B97D5D7-497D-470D-8697-0479A2FEB262}" type="slidenum">
              <a:rPr lang="en-GB" smtClean="0"/>
              <a:t>4</a:t>
            </a:fld>
            <a:endParaRPr lang="en-GB"/>
          </a:p>
        </p:txBody>
      </p:sp>
    </p:spTree>
    <p:extLst>
      <p:ext uri="{BB962C8B-B14F-4D97-AF65-F5344CB8AC3E}">
        <p14:creationId xmlns:p14="http://schemas.microsoft.com/office/powerpoint/2010/main" val="3405656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5</a:t>
            </a:fld>
            <a:endParaRPr lang="en-GB"/>
          </a:p>
        </p:txBody>
      </p:sp>
    </p:spTree>
    <p:extLst>
      <p:ext uri="{BB962C8B-B14F-4D97-AF65-F5344CB8AC3E}">
        <p14:creationId xmlns:p14="http://schemas.microsoft.com/office/powerpoint/2010/main" val="32882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6</a:t>
            </a:fld>
            <a:endParaRPr lang="en-GB"/>
          </a:p>
        </p:txBody>
      </p:sp>
    </p:spTree>
    <p:extLst>
      <p:ext uri="{BB962C8B-B14F-4D97-AF65-F5344CB8AC3E}">
        <p14:creationId xmlns:p14="http://schemas.microsoft.com/office/powerpoint/2010/main" val="1920845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buFont typeface="+mj-lt"/>
              <a:buAutoNum type="arabicPeriod"/>
            </a:pPr>
            <a:r>
              <a:rPr lang="en-GB" dirty="0"/>
              <a:t>Recommendations / Selections</a:t>
            </a:r>
          </a:p>
          <a:p>
            <a:endParaRPr lang="en-GB" dirty="0"/>
          </a:p>
          <a:p>
            <a:pPr marL="984250" lvl="1" indent="-527050">
              <a:buFont typeface="+mj-lt"/>
              <a:buAutoNum type="alphaLcParenR"/>
            </a:pPr>
            <a:r>
              <a:rPr lang="en-GB" dirty="0"/>
              <a:t>National Meetings :  We make recommendations, keeping records of recommendations/selections, reserve list and co-ordinate responses from Andrew Clatworthy for changes/replacements to selections for National meetings.  </a:t>
            </a:r>
          </a:p>
          <a:p>
            <a:pPr marL="984250" lvl="1" indent="-527050"/>
            <a:r>
              <a:rPr lang="en-GB" dirty="0"/>
              <a:t>	</a:t>
            </a:r>
          </a:p>
          <a:p>
            <a:pPr marL="984250" lvl="1" indent="-527050">
              <a:buNone/>
            </a:pPr>
            <a:r>
              <a:rPr lang="en-GB" dirty="0"/>
              <a:t>	This role usually starts with the indoor selections through to the Outdoors and continues </a:t>
            </a:r>
            <a:r>
              <a:rPr lang="en-GB" dirty="0" err="1"/>
              <a:t>adhoc</a:t>
            </a:r>
            <a:r>
              <a:rPr lang="en-GB" dirty="0"/>
              <a:t> throughout both season. </a:t>
            </a:r>
          </a:p>
          <a:p>
            <a:pPr marL="984250" lvl="1" indent="-527050">
              <a:buNone/>
            </a:pPr>
            <a:r>
              <a:rPr lang="en-GB" dirty="0"/>
              <a:t> </a:t>
            </a:r>
          </a:p>
          <a:p>
            <a:pPr marL="984250" lvl="1" indent="-527050">
              <a:buNone/>
            </a:pPr>
            <a:r>
              <a:rPr lang="en-GB" dirty="0"/>
              <a:t>b)	Liaising with SEAA officials Co-Ordinator in similar way.  Steve Marshall takes the lead on this.  We also do the LIG selections</a:t>
            </a:r>
          </a:p>
          <a:p>
            <a:pPr marL="984250" lvl="1" indent="-527050">
              <a:buNone/>
            </a:pPr>
            <a:endParaRPr lang="en-GB" dirty="0"/>
          </a:p>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7</a:t>
            </a:fld>
            <a:endParaRPr lang="en-GB"/>
          </a:p>
        </p:txBody>
      </p:sp>
    </p:spTree>
    <p:extLst>
      <p:ext uri="{BB962C8B-B14F-4D97-AF65-F5344CB8AC3E}">
        <p14:creationId xmlns:p14="http://schemas.microsoft.com/office/powerpoint/2010/main" val="4088847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indent="-447675">
              <a:buAutoNum type="arabicPeriod" startAt="2"/>
            </a:pPr>
            <a:r>
              <a:rPr lang="en-GB" dirty="0"/>
              <a:t>PEER Group Nominations</a:t>
            </a:r>
            <a:br>
              <a:rPr lang="en-GB" dirty="0"/>
            </a:br>
            <a:r>
              <a:rPr lang="en-GB" dirty="0"/>
              <a:t>We liaise with other each regarding nominations and voting on behalf of TRNG (Field)</a:t>
            </a:r>
          </a:p>
          <a:p>
            <a:pPr marL="0" indent="0">
              <a:buNone/>
            </a:pPr>
            <a:endParaRPr lang="en-GB" dirty="0"/>
          </a:p>
          <a:p>
            <a:pPr marL="447675" indent="-447675">
              <a:buFont typeface="+mj-lt"/>
              <a:buAutoNum type="arabicPeriod" startAt="3"/>
            </a:pPr>
            <a:r>
              <a:rPr lang="en-GB" dirty="0"/>
              <a:t>Upgrading Officials</a:t>
            </a:r>
          </a:p>
          <a:p>
            <a:pPr marL="447675" indent="-447675">
              <a:buNone/>
            </a:pPr>
            <a:r>
              <a:rPr lang="en-GB" dirty="0"/>
              <a:t>	During the season we keep aware of individuals at meetings regarding individual progress and their wishes re upgrading</a:t>
            </a:r>
          </a:p>
          <a:p>
            <a:pPr marL="447675" indent="-447675">
              <a:buNone/>
            </a:pPr>
            <a:endParaRPr lang="en-GB" dirty="0"/>
          </a:p>
          <a:p>
            <a:pPr marL="447675" indent="-447675">
              <a:buNone/>
            </a:pPr>
            <a:r>
              <a:rPr lang="en-GB" dirty="0"/>
              <a:t>	On  a rota basis we assess field officials upgrading from L2 to L3 sent to us from Christine Baker.  This can crop up at anytime during the year.  This involves us reviewing </a:t>
            </a:r>
            <a:r>
              <a:rPr lang="en-GB" dirty="0" err="1"/>
              <a:t>RoE</a:t>
            </a:r>
            <a:r>
              <a:rPr lang="en-GB" dirty="0"/>
              <a:t> forms, question responses, reports and application form.  </a:t>
            </a:r>
          </a:p>
          <a:p>
            <a:pPr marL="447675" indent="-447675">
              <a:buNone/>
            </a:pPr>
            <a:endParaRPr lang="en-GB" dirty="0"/>
          </a:p>
          <a:p>
            <a:pPr marL="447675" indent="-447675">
              <a:buNone/>
            </a:pPr>
            <a:r>
              <a:rPr lang="en-GB" dirty="0"/>
              <a:t>	We have to consider and assess  if they meet the criteria.  We complete a response (making recommendations if necessary) and return to Christine with one week of receipt.  The process usually takes about an hour.  If for any reasons we cannot completed within the timeframe we ask the next group member to assess.  </a:t>
            </a:r>
          </a:p>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8</a:t>
            </a:fld>
            <a:endParaRPr lang="en-GB"/>
          </a:p>
        </p:txBody>
      </p:sp>
    </p:spTree>
    <p:extLst>
      <p:ext uri="{BB962C8B-B14F-4D97-AF65-F5344CB8AC3E}">
        <p14:creationId xmlns:p14="http://schemas.microsoft.com/office/powerpoint/2010/main" val="119352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indent="-447675">
              <a:buAutoNum type="arabicPeriod" startAt="4"/>
            </a:pPr>
            <a:r>
              <a:rPr lang="en-GB" dirty="0"/>
              <a:t>Consider L4 Applications</a:t>
            </a:r>
          </a:p>
          <a:p>
            <a:pPr marL="0" indent="0">
              <a:buNone/>
            </a:pPr>
            <a:endParaRPr lang="en-GB" dirty="0"/>
          </a:p>
          <a:p>
            <a:pPr marL="0" indent="0">
              <a:buNone/>
            </a:pPr>
            <a:r>
              <a:rPr lang="en-GB" dirty="0"/>
              <a:t>In September</a:t>
            </a:r>
            <a:r>
              <a:rPr lang="en-GB" baseline="0" dirty="0"/>
              <a:t> we consider any applications for L4 upgrading, feeding into the Field Group.   We collectively make recommendations to PEER.  Usually this has to be done by early October so Christine can pass on for consideration at the first PEER Group meeting.</a:t>
            </a:r>
          </a:p>
          <a:p>
            <a:pPr marL="0" indent="0">
              <a:buNone/>
            </a:pPr>
            <a:endParaRPr lang="en-GB" baseline="0" dirty="0"/>
          </a:p>
          <a:p>
            <a:pPr marL="0" indent="0">
              <a:buNone/>
            </a:pPr>
            <a:r>
              <a:rPr lang="en-GB" baseline="0" dirty="0"/>
              <a:t>CAN I FOLLOW ON BY RECOMMENDING THAT YOU ATTEND THE REPORT WRITING WORKSHOP STEVE MARSHALL IS PUTTING ON SO YOU CAN SEE EXACTLY WHAT WE ARE LOOKING FOR.  </a:t>
            </a:r>
            <a:endParaRPr lang="en-GB" dirty="0"/>
          </a:p>
          <a:p>
            <a:endParaRPr lang="en-GB" dirty="0"/>
          </a:p>
        </p:txBody>
      </p:sp>
      <p:sp>
        <p:nvSpPr>
          <p:cNvPr id="4" name="Slide Number Placeholder 3"/>
          <p:cNvSpPr>
            <a:spLocks noGrp="1"/>
          </p:cNvSpPr>
          <p:nvPr>
            <p:ph type="sldNum" sz="quarter" idx="5"/>
          </p:nvPr>
        </p:nvSpPr>
        <p:spPr/>
        <p:txBody>
          <a:bodyPr/>
          <a:lstStyle/>
          <a:p>
            <a:fld id="{4B97D5D7-497D-470D-8697-0479A2FEB262}" type="slidenum">
              <a:rPr lang="en-GB" smtClean="0"/>
              <a:t>9</a:t>
            </a:fld>
            <a:endParaRPr lang="en-GB"/>
          </a:p>
        </p:txBody>
      </p:sp>
    </p:spTree>
    <p:extLst>
      <p:ext uri="{BB962C8B-B14F-4D97-AF65-F5344CB8AC3E}">
        <p14:creationId xmlns:p14="http://schemas.microsoft.com/office/powerpoint/2010/main" val="196082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AC28C1-8335-49B3-BF39-8C156ADFA5CE}" type="datetimeFigureOut">
              <a:rPr lang="en-GB" smtClean="0"/>
              <a:t>23/11/2019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31654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C28C1-8335-49B3-BF39-8C156ADFA5CE}" type="datetimeFigureOut">
              <a:rPr lang="en-GB" smtClean="0"/>
              <a:t>23/11/2019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352794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C28C1-8335-49B3-BF39-8C156ADFA5CE}" type="datetimeFigureOut">
              <a:rPr lang="en-GB" smtClean="0"/>
              <a:t>23/11/2019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387774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C28C1-8335-49B3-BF39-8C156ADFA5CE}" type="datetimeFigureOut">
              <a:rPr lang="en-GB" smtClean="0"/>
              <a:t>23/11/2019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26509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C28C1-8335-49B3-BF39-8C156ADFA5CE}" type="datetimeFigureOut">
              <a:rPr lang="en-GB" smtClean="0"/>
              <a:t>23/11/2019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3627142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C28C1-8335-49B3-BF39-8C156ADFA5CE}" type="datetimeFigureOut">
              <a:rPr lang="en-GB" smtClean="0"/>
              <a:t>23/11/2019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997974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AC28C1-8335-49B3-BF39-8C156ADFA5CE}" type="datetimeFigureOut">
              <a:rPr lang="en-GB" smtClean="0"/>
              <a:t>23/11/2019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670703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AC28C1-8335-49B3-BF39-8C156ADFA5CE}" type="datetimeFigureOut">
              <a:rPr lang="en-GB" smtClean="0"/>
              <a:t>23/11/2019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3957703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C28C1-8335-49B3-BF39-8C156ADFA5CE}" type="datetimeFigureOut">
              <a:rPr lang="en-GB" smtClean="0"/>
              <a:t>23/11/2019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44681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C28C1-8335-49B3-BF39-8C156ADFA5CE}" type="datetimeFigureOut">
              <a:rPr lang="en-GB" smtClean="0"/>
              <a:t>23/11/2019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1993801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C28C1-8335-49B3-BF39-8C156ADFA5CE}" type="datetimeFigureOut">
              <a:rPr lang="en-GB" smtClean="0"/>
              <a:t>23/11/2019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B207B93-F306-44B3-85E5-9B70225678B6}" type="slidenum">
              <a:rPr lang="en-GB" smtClean="0"/>
              <a:t>‹#›</a:t>
            </a:fld>
            <a:endParaRPr lang="en-GB"/>
          </a:p>
        </p:txBody>
      </p:sp>
    </p:spTree>
    <p:extLst>
      <p:ext uri="{BB962C8B-B14F-4D97-AF65-F5344CB8AC3E}">
        <p14:creationId xmlns:p14="http://schemas.microsoft.com/office/powerpoint/2010/main" val="260795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C28C1-8335-49B3-BF39-8C156ADFA5CE}" type="datetimeFigureOut">
              <a:rPr lang="en-GB" smtClean="0"/>
              <a:t>23/11/2019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207B93-F306-44B3-85E5-9B70225678B6}" type="slidenum">
              <a:rPr lang="en-GB" smtClean="0"/>
              <a:t>‹#›</a:t>
            </a:fld>
            <a:endParaRPr lang="en-GB"/>
          </a:p>
        </p:txBody>
      </p:sp>
    </p:spTree>
    <p:extLst>
      <p:ext uri="{BB962C8B-B14F-4D97-AF65-F5344CB8AC3E}">
        <p14:creationId xmlns:p14="http://schemas.microsoft.com/office/powerpoint/2010/main" val="244250373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uka.org.uk/competitions/officials/technical-advisory-grou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www.englandathletics.org/about-us/board-and-national-council/regional-council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mailto:sue_smith_51@hot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1314C2-33B1-46FA-951E-819C3FC433C5}"/>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4700" kern="1200" dirty="0">
                <a:solidFill>
                  <a:schemeClr val="bg1"/>
                </a:solidFill>
                <a:latin typeface="+mj-lt"/>
                <a:ea typeface="+mj-ea"/>
                <a:cs typeface="+mj-cs"/>
              </a:rPr>
              <a:t>South of England Athletic Officials Association</a:t>
            </a:r>
            <a:br>
              <a:rPr lang="en-US" sz="4700" kern="1200" dirty="0">
                <a:solidFill>
                  <a:schemeClr val="bg1"/>
                </a:solidFill>
                <a:latin typeface="+mj-lt"/>
                <a:ea typeface="+mj-ea"/>
                <a:cs typeface="+mj-cs"/>
              </a:rPr>
            </a:br>
            <a:r>
              <a:rPr lang="en-US" sz="4700" kern="1200" dirty="0">
                <a:solidFill>
                  <a:schemeClr val="bg1"/>
                </a:solidFill>
                <a:latin typeface="+mj-lt"/>
                <a:ea typeface="+mj-ea"/>
                <a:cs typeface="+mj-cs"/>
              </a:rPr>
              <a:t>SEAOA</a:t>
            </a: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F76B69E3-7F38-4C8B-A696-F3CCF94905D1}"/>
              </a:ext>
            </a:extLst>
          </p:cNvPr>
          <p:cNvPicPr>
            <a:picLocks noGrp="1" noChangeAspect="1"/>
          </p:cNvPicPr>
          <p:nvPr>
            <p:ph idx="1"/>
          </p:nvPr>
        </p:nvPicPr>
        <p:blipFill>
          <a:blip r:embed="rId3"/>
          <a:stretch>
            <a:fillRect/>
          </a:stretch>
        </p:blipFill>
        <p:spPr>
          <a:xfrm>
            <a:off x="419382" y="720993"/>
            <a:ext cx="4047843" cy="4047843"/>
          </a:xfrm>
          <a:prstGeom prst="rect">
            <a:avLst/>
          </a:prstGeom>
        </p:spPr>
      </p:pic>
    </p:spTree>
    <p:extLst>
      <p:ext uri="{BB962C8B-B14F-4D97-AF65-F5344CB8AC3E}">
        <p14:creationId xmlns:p14="http://schemas.microsoft.com/office/powerpoint/2010/main" val="1553554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Who are they?</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60922" y="1098749"/>
            <a:ext cx="5306084" cy="5230634"/>
          </a:xfrm>
        </p:spPr>
        <p:txBody>
          <a:bodyPr anchor="ctr">
            <a:normAutofit/>
          </a:bodyPr>
          <a:lstStyle/>
          <a:p>
            <a:pPr marL="0" indent="0">
              <a:buNone/>
            </a:pPr>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2534439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69823" y="2053641"/>
            <a:ext cx="4422098" cy="2760098"/>
          </a:xfrm>
        </p:spPr>
        <p:txBody>
          <a:bodyPr>
            <a:normAutofit/>
          </a:bodyPr>
          <a:lstStyle/>
          <a:p>
            <a:r>
              <a:rPr lang="en-GB" sz="6000" b="1" dirty="0">
                <a:solidFill>
                  <a:srgbClr val="FFFFFF"/>
                </a:solidFill>
              </a:rPr>
              <a:t>FIELD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lnSpcReduction="10000"/>
          </a:bodyPr>
          <a:lstStyle/>
          <a:p>
            <a:pPr marL="0" indent="0">
              <a:buNone/>
            </a:pPr>
            <a:endParaRPr lang="en-GB" sz="2400" dirty="0">
              <a:solidFill>
                <a:srgbClr val="000000"/>
              </a:solidFill>
            </a:endParaRPr>
          </a:p>
          <a:p>
            <a:endParaRPr lang="en-GB" sz="2400" dirty="0">
              <a:solidFill>
                <a:srgbClr val="000000"/>
              </a:solidFill>
            </a:endParaRPr>
          </a:p>
          <a:p>
            <a:pPr marL="0" indent="0">
              <a:buNone/>
            </a:pPr>
            <a:r>
              <a:rPr lang="en-GB" sz="3600" dirty="0">
                <a:solidFill>
                  <a:srgbClr val="000000"/>
                </a:solidFill>
              </a:rPr>
              <a:t>Steve Marshall – London</a:t>
            </a:r>
          </a:p>
          <a:p>
            <a:pPr marL="0" indent="0">
              <a:buNone/>
            </a:pPr>
            <a:r>
              <a:rPr lang="en-GB" sz="2400" dirty="0">
                <a:solidFill>
                  <a:srgbClr val="000000"/>
                </a:solidFill>
              </a:rPr>
              <a:t>Joined in 2013</a:t>
            </a:r>
          </a:p>
          <a:p>
            <a:pPr marL="0" indent="0">
              <a:buNone/>
            </a:pPr>
            <a:endParaRPr lang="en-GB" sz="3600" dirty="0">
              <a:solidFill>
                <a:srgbClr val="000000"/>
              </a:solidFill>
            </a:endParaRPr>
          </a:p>
          <a:p>
            <a:pPr marL="0" indent="0">
              <a:buNone/>
            </a:pPr>
            <a:r>
              <a:rPr lang="en-GB" sz="3600" dirty="0">
                <a:solidFill>
                  <a:srgbClr val="000000"/>
                </a:solidFill>
              </a:rPr>
              <a:t>James Townend – South </a:t>
            </a:r>
          </a:p>
          <a:p>
            <a:pPr marL="0" indent="0">
              <a:buNone/>
            </a:pPr>
            <a:r>
              <a:rPr lang="en-GB" sz="2400" dirty="0">
                <a:solidFill>
                  <a:srgbClr val="000000"/>
                </a:solidFill>
              </a:rPr>
              <a:t>Joined in 2017</a:t>
            </a:r>
          </a:p>
          <a:p>
            <a:pPr marL="0" indent="0">
              <a:buNone/>
            </a:pPr>
            <a:endParaRPr lang="en-GB" sz="3600" dirty="0">
              <a:solidFill>
                <a:srgbClr val="000000"/>
              </a:solidFill>
            </a:endParaRPr>
          </a:p>
          <a:p>
            <a:pPr marL="0" indent="0">
              <a:buNone/>
            </a:pPr>
            <a:r>
              <a:rPr lang="en-GB" sz="3600" dirty="0">
                <a:solidFill>
                  <a:srgbClr val="000000"/>
                </a:solidFill>
              </a:rPr>
              <a:t>Sue Smith – East</a:t>
            </a:r>
          </a:p>
          <a:p>
            <a:pPr marL="0" indent="0">
              <a:buNone/>
            </a:pPr>
            <a:r>
              <a:rPr lang="en-GB" sz="2400" dirty="0">
                <a:solidFill>
                  <a:srgbClr val="000000"/>
                </a:solidFill>
              </a:rPr>
              <a:t>Joined in 2018</a:t>
            </a: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365336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anim calcmode="lin" valueType="num">
                                      <p:cBhvr>
                                        <p:cTn id="2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1000"/>
                                        <p:tgtEl>
                                          <p:spTgt spid="3">
                                            <p:txEl>
                                              <p:pRg st="9" end="9"/>
                                            </p:txEl>
                                          </p:spTgt>
                                        </p:tgtEl>
                                      </p:cBhvr>
                                    </p:animEffect>
                                    <p:anim calcmode="lin" valueType="num">
                                      <p:cBhvr>
                                        <p:cTn id="3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419725" y="2053641"/>
            <a:ext cx="4586990" cy="2760098"/>
          </a:xfrm>
        </p:spPr>
        <p:txBody>
          <a:bodyPr>
            <a:normAutofit/>
          </a:bodyPr>
          <a:lstStyle/>
          <a:p>
            <a:r>
              <a:rPr lang="en-GB" sz="6000" b="1" dirty="0">
                <a:solidFill>
                  <a:srgbClr val="FFFFFF"/>
                </a:solidFill>
              </a:rPr>
              <a:t>TRACK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5591503" y="666956"/>
            <a:ext cx="5805155" cy="5230634"/>
          </a:xfrm>
        </p:spPr>
        <p:txBody>
          <a:bodyPr anchor="ctr">
            <a:normAutofit/>
          </a:bodyPr>
          <a:lstStyle/>
          <a:p>
            <a:pPr marL="0" indent="0">
              <a:buNone/>
            </a:pPr>
            <a:endParaRPr lang="en-GB" sz="2400" dirty="0">
              <a:solidFill>
                <a:srgbClr val="000000"/>
              </a:solidFill>
            </a:endParaRPr>
          </a:p>
          <a:p>
            <a:endParaRPr lang="en-GB" sz="2400" dirty="0">
              <a:solidFill>
                <a:srgbClr val="000000"/>
              </a:solidFill>
            </a:endParaRPr>
          </a:p>
          <a:p>
            <a:pPr marL="0" indent="0">
              <a:buNone/>
            </a:pPr>
            <a:r>
              <a:rPr lang="en-GB" sz="3600" dirty="0">
                <a:solidFill>
                  <a:srgbClr val="000000"/>
                </a:solidFill>
              </a:rPr>
              <a:t>Gill Freeman – London</a:t>
            </a:r>
          </a:p>
          <a:p>
            <a:pPr marL="0" indent="0">
              <a:buNone/>
            </a:pPr>
            <a:endParaRPr lang="en-GB" sz="3600" dirty="0">
              <a:solidFill>
                <a:srgbClr val="000000"/>
              </a:solidFill>
            </a:endParaRPr>
          </a:p>
          <a:p>
            <a:pPr marL="0" indent="0">
              <a:buNone/>
            </a:pPr>
            <a:r>
              <a:rPr lang="en-GB" sz="3600" dirty="0">
                <a:solidFill>
                  <a:srgbClr val="000000"/>
                </a:solidFill>
              </a:rPr>
              <a:t>Malcolm Charlish – South East</a:t>
            </a:r>
          </a:p>
          <a:p>
            <a:pPr marL="0" indent="0">
              <a:buNone/>
            </a:pPr>
            <a:endParaRPr lang="en-GB" sz="3600" dirty="0">
              <a:solidFill>
                <a:srgbClr val="000000"/>
              </a:solidFill>
            </a:endParaRPr>
          </a:p>
          <a:p>
            <a:pPr marL="0" indent="0">
              <a:buNone/>
            </a:pPr>
            <a:r>
              <a:rPr lang="en-GB" sz="3600" dirty="0">
                <a:solidFill>
                  <a:srgbClr val="000000"/>
                </a:solidFill>
              </a:rPr>
              <a:t>Christine Baker - East</a:t>
            </a:r>
          </a:p>
          <a:p>
            <a:pPr marL="0" indent="0">
              <a:buNone/>
            </a:pPr>
            <a:endParaRPr lang="en-GB" sz="2400" dirty="0">
              <a:solidFill>
                <a:srgbClr val="000000"/>
              </a:solidFill>
            </a:endParaRPr>
          </a:p>
          <a:p>
            <a:pPr marL="0" indent="0">
              <a:buNone/>
            </a:pPr>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149951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314793" y="2053641"/>
            <a:ext cx="4527030" cy="2760098"/>
          </a:xfrm>
        </p:spPr>
        <p:txBody>
          <a:bodyPr>
            <a:normAutofit/>
          </a:bodyPr>
          <a:lstStyle/>
          <a:p>
            <a:r>
              <a:rPr lang="en-GB" sz="6000" b="1" dirty="0">
                <a:solidFill>
                  <a:srgbClr val="FFFFFF"/>
                </a:solidFill>
              </a:rPr>
              <a:t>TIMEKEEPING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rgbClr val="000000"/>
              </a:solidFill>
            </a:endParaRPr>
          </a:p>
          <a:p>
            <a:pPr marL="0" indent="0">
              <a:buNone/>
            </a:pPr>
            <a:r>
              <a:rPr lang="en-GB" sz="3600" dirty="0">
                <a:solidFill>
                  <a:srgbClr val="000000"/>
                </a:solidFill>
              </a:rPr>
              <a:t>Sharon Herbert - London</a:t>
            </a:r>
          </a:p>
          <a:p>
            <a:pPr marL="0" indent="0">
              <a:buNone/>
            </a:pPr>
            <a:endParaRPr lang="en-GB" sz="3600" dirty="0">
              <a:solidFill>
                <a:srgbClr val="000000"/>
              </a:solidFill>
            </a:endParaRPr>
          </a:p>
          <a:p>
            <a:pPr marL="0" indent="0">
              <a:buNone/>
            </a:pPr>
            <a:r>
              <a:rPr lang="en-GB" sz="3600" dirty="0">
                <a:solidFill>
                  <a:srgbClr val="000000"/>
                </a:solidFill>
              </a:rPr>
              <a:t>Alan Vincent – South East</a:t>
            </a:r>
          </a:p>
          <a:p>
            <a:pPr marL="0" indent="0">
              <a:buNone/>
            </a:pPr>
            <a:endParaRPr lang="en-GB" sz="3600" dirty="0">
              <a:solidFill>
                <a:srgbClr val="000000"/>
              </a:solidFill>
            </a:endParaRPr>
          </a:p>
          <a:p>
            <a:pPr marL="0" indent="0">
              <a:buNone/>
            </a:pPr>
            <a:r>
              <a:rPr lang="en-GB" sz="3600" dirty="0">
                <a:solidFill>
                  <a:srgbClr val="000000"/>
                </a:solidFill>
              </a:rPr>
              <a:t>Paul Langston – East</a:t>
            </a:r>
          </a:p>
          <a:p>
            <a:pPr marL="0" indent="0">
              <a:buNone/>
            </a:pPr>
            <a:endParaRPr lang="en-GB" sz="2400" dirty="0">
              <a:solidFill>
                <a:srgbClr val="000000"/>
              </a:solidFill>
            </a:endParaRPr>
          </a:p>
          <a:p>
            <a:pPr marL="0" indent="0">
              <a:buNone/>
            </a:pPr>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174645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640079" y="2053641"/>
            <a:ext cx="3669161" cy="2760098"/>
          </a:xfrm>
        </p:spPr>
        <p:txBody>
          <a:bodyPr>
            <a:noAutofit/>
          </a:bodyPr>
          <a:lstStyle/>
          <a:p>
            <a:r>
              <a:rPr lang="en-GB" sz="6000" b="1" dirty="0">
                <a:solidFill>
                  <a:srgbClr val="FFFFFF"/>
                </a:solidFill>
              </a:rPr>
              <a:t>STARTER / STARTER ASSISTANT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endParaRPr lang="en-GB" sz="3600" dirty="0">
              <a:solidFill>
                <a:srgbClr val="000000"/>
              </a:solidFill>
            </a:endParaRPr>
          </a:p>
          <a:p>
            <a:pPr marL="0" indent="0">
              <a:buNone/>
            </a:pPr>
            <a:r>
              <a:rPr lang="en-GB" sz="3600" dirty="0">
                <a:solidFill>
                  <a:srgbClr val="000000"/>
                </a:solidFill>
              </a:rPr>
              <a:t>Gerald Alterman - London</a:t>
            </a:r>
          </a:p>
          <a:p>
            <a:pPr marL="0" indent="0">
              <a:buNone/>
            </a:pPr>
            <a:endParaRPr lang="en-GB" sz="3600" dirty="0">
              <a:solidFill>
                <a:srgbClr val="000000"/>
              </a:solidFill>
            </a:endParaRPr>
          </a:p>
          <a:p>
            <a:pPr marL="0" indent="0">
              <a:buNone/>
            </a:pPr>
            <a:r>
              <a:rPr lang="en-GB" sz="3600" dirty="0">
                <a:solidFill>
                  <a:srgbClr val="000000"/>
                </a:solidFill>
              </a:rPr>
              <a:t>John Freeman – South East</a:t>
            </a:r>
          </a:p>
          <a:p>
            <a:pPr marL="0" indent="0">
              <a:buNone/>
            </a:pPr>
            <a:endParaRPr lang="en-GB" sz="3600" dirty="0">
              <a:solidFill>
                <a:srgbClr val="000000"/>
              </a:solidFill>
            </a:endParaRPr>
          </a:p>
          <a:p>
            <a:pPr marL="0" indent="0">
              <a:buNone/>
            </a:pPr>
            <a:r>
              <a:rPr lang="en-GB" sz="3600" dirty="0">
                <a:solidFill>
                  <a:srgbClr val="000000"/>
                </a:solidFill>
              </a:rPr>
              <a:t> Joe Mower - East</a:t>
            </a: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620240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329509" y="2053641"/>
            <a:ext cx="4362412" cy="2760098"/>
          </a:xfrm>
        </p:spPr>
        <p:txBody>
          <a:bodyPr>
            <a:normAutofit/>
          </a:bodyPr>
          <a:lstStyle/>
          <a:p>
            <a:r>
              <a:rPr lang="en-GB" sz="6000" b="1" dirty="0">
                <a:solidFill>
                  <a:srgbClr val="FFFFFF"/>
                </a:solidFill>
              </a:rPr>
              <a:t>PHOTOFINISH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5644055" y="801866"/>
            <a:ext cx="5752603" cy="5230634"/>
          </a:xfrm>
        </p:spPr>
        <p:txBody>
          <a:bodyPr anchor="ctr">
            <a:normAutofit/>
          </a:bodyPr>
          <a:lstStyle/>
          <a:p>
            <a:pPr marL="0" indent="0">
              <a:buNone/>
            </a:pPr>
            <a:endParaRPr lang="en-GB" sz="2400" b="1" dirty="0">
              <a:solidFill>
                <a:srgbClr val="000000"/>
              </a:solidFill>
            </a:endParaRPr>
          </a:p>
          <a:p>
            <a:pPr marL="0" indent="0">
              <a:buNone/>
            </a:pPr>
            <a:endParaRPr lang="en-GB" sz="2400" b="1" dirty="0">
              <a:solidFill>
                <a:srgbClr val="000000"/>
              </a:solidFill>
            </a:endParaRPr>
          </a:p>
          <a:p>
            <a:pPr marL="0" indent="0">
              <a:buNone/>
            </a:pPr>
            <a:endParaRPr lang="en-GB" sz="2400" b="1" dirty="0">
              <a:solidFill>
                <a:srgbClr val="000000"/>
              </a:solidFill>
            </a:endParaRPr>
          </a:p>
          <a:p>
            <a:pPr marL="0" indent="0">
              <a:buNone/>
            </a:pPr>
            <a:r>
              <a:rPr lang="en-GB" sz="3600" dirty="0">
                <a:solidFill>
                  <a:srgbClr val="000000"/>
                </a:solidFill>
              </a:rPr>
              <a:t>Barbara Abbott – South East</a:t>
            </a:r>
          </a:p>
          <a:p>
            <a:pPr marL="0" indent="0">
              <a:buNone/>
            </a:pPr>
            <a:endParaRPr lang="en-GB" sz="2400" b="1" dirty="0">
              <a:solidFill>
                <a:srgbClr val="000000"/>
              </a:solidFill>
            </a:endParaRPr>
          </a:p>
          <a:p>
            <a:pPr marL="0" indent="0">
              <a:buNone/>
            </a:pPr>
            <a:r>
              <a:rPr lang="en-GB" sz="2400" b="1" dirty="0">
                <a:solidFill>
                  <a:srgbClr val="000000"/>
                </a:solidFill>
              </a:rPr>
              <a:t> </a:t>
            </a:r>
          </a:p>
          <a:p>
            <a:endParaRPr lang="en-GB" sz="2400" b="1" dirty="0">
              <a:solidFill>
                <a:srgbClr val="000000"/>
              </a:solidFill>
            </a:endParaRPr>
          </a:p>
          <a:p>
            <a:endParaRPr lang="en-GB" sz="2400" b="1" dirty="0">
              <a:solidFill>
                <a:srgbClr val="000000"/>
              </a:solidFill>
            </a:endParaRPr>
          </a:p>
        </p:txBody>
      </p:sp>
    </p:spTree>
    <p:extLst>
      <p:ext uri="{BB962C8B-B14F-4D97-AF65-F5344CB8AC3E}">
        <p14:creationId xmlns:p14="http://schemas.microsoft.com/office/powerpoint/2010/main" val="337952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640079" y="2053641"/>
            <a:ext cx="3669161" cy="2760098"/>
          </a:xfrm>
        </p:spPr>
        <p:txBody>
          <a:bodyPr>
            <a:noAutofit/>
          </a:bodyPr>
          <a:lstStyle/>
          <a:p>
            <a:r>
              <a:rPr lang="en-GB" sz="6000" b="1" dirty="0">
                <a:solidFill>
                  <a:srgbClr val="FFFFFF"/>
                </a:solidFill>
              </a:rPr>
              <a:t>How do you get on the TRNG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5644055" y="801866"/>
            <a:ext cx="5752603" cy="5230634"/>
          </a:xfrm>
        </p:spPr>
        <p:txBody>
          <a:bodyPr anchor="ctr">
            <a:normAutofit/>
          </a:bodyPr>
          <a:lstStyle/>
          <a:p>
            <a:pPr marL="0" indent="0">
              <a:buNone/>
            </a:pPr>
            <a:endParaRPr lang="en-GB" sz="2400" b="1" dirty="0">
              <a:solidFill>
                <a:srgbClr val="000000"/>
              </a:solidFill>
            </a:endParaRPr>
          </a:p>
          <a:p>
            <a:pPr marL="0" indent="0">
              <a:buNone/>
            </a:pPr>
            <a:endParaRPr lang="en-GB" sz="2400" b="1" dirty="0">
              <a:solidFill>
                <a:srgbClr val="000000"/>
              </a:solidFill>
            </a:endParaRPr>
          </a:p>
          <a:p>
            <a:pPr marL="0" indent="0">
              <a:buNone/>
            </a:pPr>
            <a:endParaRPr lang="en-GB" sz="2400" b="1" dirty="0">
              <a:solidFill>
                <a:srgbClr val="000000"/>
              </a:solidFill>
            </a:endParaRPr>
          </a:p>
          <a:p>
            <a:pPr marL="0" indent="0">
              <a:buNone/>
            </a:pPr>
            <a:endParaRPr lang="en-GB" sz="3600" dirty="0">
              <a:solidFill>
                <a:srgbClr val="000000"/>
              </a:solidFill>
            </a:endParaRPr>
          </a:p>
          <a:p>
            <a:pPr marL="0" indent="0">
              <a:buNone/>
            </a:pPr>
            <a:endParaRPr lang="en-GB" sz="2400" b="1" dirty="0">
              <a:solidFill>
                <a:srgbClr val="000000"/>
              </a:solidFill>
            </a:endParaRPr>
          </a:p>
          <a:p>
            <a:pPr marL="0" indent="0">
              <a:buNone/>
            </a:pPr>
            <a:r>
              <a:rPr lang="en-GB" sz="2400" b="1" dirty="0">
                <a:solidFill>
                  <a:srgbClr val="000000"/>
                </a:solidFill>
              </a:rPr>
              <a:t> </a:t>
            </a:r>
          </a:p>
          <a:p>
            <a:endParaRPr lang="en-GB" sz="2400" b="1" dirty="0">
              <a:solidFill>
                <a:srgbClr val="000000"/>
              </a:solidFill>
            </a:endParaRPr>
          </a:p>
          <a:p>
            <a:endParaRPr lang="en-GB" sz="2400" b="1" dirty="0">
              <a:solidFill>
                <a:srgbClr val="000000"/>
              </a:solidFill>
            </a:endParaRPr>
          </a:p>
        </p:txBody>
      </p:sp>
      <p:sp>
        <p:nvSpPr>
          <p:cNvPr id="4" name="Rectangle 3">
            <a:extLst>
              <a:ext uri="{FF2B5EF4-FFF2-40B4-BE49-F238E27FC236}">
                <a16:creationId xmlns:a16="http://schemas.microsoft.com/office/drawing/2014/main" id="{8AB0E482-1861-4450-94F0-438375964C11}"/>
              </a:ext>
            </a:extLst>
          </p:cNvPr>
          <p:cNvSpPr/>
          <p:nvPr/>
        </p:nvSpPr>
        <p:spPr>
          <a:xfrm>
            <a:off x="5644054" y="335845"/>
            <a:ext cx="5602015" cy="5632311"/>
          </a:xfrm>
          <a:prstGeom prst="rect">
            <a:avLst/>
          </a:prstGeom>
        </p:spPr>
        <p:txBody>
          <a:bodyPr wrap="square">
            <a:spAutoFit/>
          </a:bodyPr>
          <a:lstStyle/>
          <a:p>
            <a:r>
              <a:rPr lang="en-GB" sz="3600" dirty="0">
                <a:solidFill>
                  <a:schemeClr val="bg1"/>
                </a:solidFill>
              </a:rPr>
              <a:t>I was invited onto this group by my predecessor (John Gandee), the TRNG (ELSE Field Group) and our Regional Council via Officials Portfolio Holder.</a:t>
            </a:r>
          </a:p>
          <a:p>
            <a:endParaRPr lang="en-GB" sz="3600" dirty="0">
              <a:solidFill>
                <a:schemeClr val="bg1"/>
              </a:solidFill>
            </a:endParaRPr>
          </a:p>
          <a:p>
            <a:r>
              <a:rPr lang="en-GB" sz="3600" dirty="0">
                <a:solidFill>
                  <a:schemeClr val="bg1"/>
                </a:solidFill>
              </a:rPr>
              <a:t>It is my responsibility to explore a replacement as and when I wish to leave.</a:t>
            </a:r>
          </a:p>
        </p:txBody>
      </p:sp>
    </p:spTree>
    <p:extLst>
      <p:ext uri="{BB962C8B-B14F-4D97-AF65-F5344CB8AC3E}">
        <p14:creationId xmlns:p14="http://schemas.microsoft.com/office/powerpoint/2010/main" val="87536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AD9A56-109C-42FE-86C3-4F1254AC80A6}"/>
              </a:ext>
            </a:extLst>
          </p:cNvPr>
          <p:cNvSpPr>
            <a:spLocks noGrp="1"/>
          </p:cNvSpPr>
          <p:nvPr>
            <p:ph type="title"/>
          </p:nvPr>
        </p:nvSpPr>
        <p:spPr>
          <a:xfrm>
            <a:off x="593781" y="1879650"/>
            <a:ext cx="4248042" cy="2820908"/>
          </a:xfrm>
        </p:spPr>
        <p:txBody>
          <a:bodyPr>
            <a:normAutofit/>
          </a:bodyPr>
          <a:lstStyle/>
          <a:p>
            <a:r>
              <a:rPr lang="en-GB" sz="6000" b="1" dirty="0">
                <a:solidFill>
                  <a:srgbClr val="FFFFFF"/>
                </a:solidFill>
              </a:rPr>
              <a:t>PEER GROUP</a:t>
            </a:r>
          </a:p>
        </p:txBody>
      </p:sp>
    </p:spTree>
    <p:extLst>
      <p:ext uri="{BB962C8B-B14F-4D97-AF65-F5344CB8AC3E}">
        <p14:creationId xmlns:p14="http://schemas.microsoft.com/office/powerpoint/2010/main" val="1318727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AD9A56-109C-42FE-86C3-4F1254AC80A6}"/>
              </a:ext>
            </a:extLst>
          </p:cNvPr>
          <p:cNvSpPr>
            <a:spLocks noGrp="1"/>
          </p:cNvSpPr>
          <p:nvPr>
            <p:ph type="title"/>
          </p:nvPr>
        </p:nvSpPr>
        <p:spPr>
          <a:xfrm>
            <a:off x="640079" y="2023236"/>
            <a:ext cx="3659777" cy="2820908"/>
          </a:xfrm>
        </p:spPr>
        <p:txBody>
          <a:bodyPr>
            <a:normAutofit/>
          </a:bodyPr>
          <a:lstStyle/>
          <a:p>
            <a:r>
              <a:rPr lang="en-GB" sz="6000" b="1" dirty="0">
                <a:solidFill>
                  <a:srgbClr val="FFFFFF"/>
                </a:solidFill>
              </a:rPr>
              <a:t>What do they do?</a:t>
            </a:r>
          </a:p>
        </p:txBody>
      </p:sp>
      <p:sp>
        <p:nvSpPr>
          <p:cNvPr id="3" name="Content Placeholder 2">
            <a:extLst>
              <a:ext uri="{FF2B5EF4-FFF2-40B4-BE49-F238E27FC236}">
                <a16:creationId xmlns:a16="http://schemas.microsoft.com/office/drawing/2014/main" id="{70EEC1FB-F85F-4E7D-8864-AC7DF006B3C7}"/>
              </a:ext>
            </a:extLst>
          </p:cNvPr>
          <p:cNvSpPr>
            <a:spLocks noGrp="1"/>
          </p:cNvSpPr>
          <p:nvPr>
            <p:ph idx="1"/>
          </p:nvPr>
        </p:nvSpPr>
        <p:spPr>
          <a:xfrm>
            <a:off x="5906880" y="539646"/>
            <a:ext cx="5446919" cy="5637317"/>
          </a:xfrm>
        </p:spPr>
        <p:txBody>
          <a:bodyPr>
            <a:normAutofit/>
          </a:bodyPr>
          <a:lstStyle/>
          <a:p>
            <a:pPr lvl="0"/>
            <a:r>
              <a:rPr lang="en-GB" sz="4000" dirty="0">
                <a:solidFill>
                  <a:schemeClr val="bg1"/>
                </a:solidFill>
              </a:rPr>
              <a:t>Undertake CORE ROLES (General &amp; Specific) with colleagues and as an individual</a:t>
            </a:r>
          </a:p>
          <a:p>
            <a:pPr lvl="0"/>
            <a:endParaRPr lang="en-US" sz="4000" dirty="0">
              <a:solidFill>
                <a:schemeClr val="bg1"/>
              </a:solidFill>
            </a:endParaRPr>
          </a:p>
          <a:p>
            <a:pPr lvl="0"/>
            <a:r>
              <a:rPr lang="en-GB" sz="4000" dirty="0">
                <a:solidFill>
                  <a:schemeClr val="bg1"/>
                </a:solidFill>
              </a:rPr>
              <a:t>The Peer Group meets twice a year (December and January) in Birmingham</a:t>
            </a:r>
            <a:endParaRPr lang="en-US" sz="4000" dirty="0">
              <a:solidFill>
                <a:schemeClr val="bg1"/>
              </a:solidFill>
            </a:endParaRPr>
          </a:p>
        </p:txBody>
      </p:sp>
    </p:spTree>
    <p:extLst>
      <p:ext uri="{BB962C8B-B14F-4D97-AF65-F5344CB8AC3E}">
        <p14:creationId xmlns:p14="http://schemas.microsoft.com/office/powerpoint/2010/main" val="215990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AD9A56-109C-42FE-86C3-4F1254AC80A6}"/>
              </a:ext>
            </a:extLst>
          </p:cNvPr>
          <p:cNvSpPr>
            <a:spLocks noGrp="1"/>
          </p:cNvSpPr>
          <p:nvPr>
            <p:ph type="title"/>
          </p:nvPr>
        </p:nvSpPr>
        <p:spPr>
          <a:xfrm>
            <a:off x="164892" y="2023236"/>
            <a:ext cx="4991723" cy="2820908"/>
          </a:xfrm>
        </p:spPr>
        <p:txBody>
          <a:bodyPr>
            <a:normAutofit/>
          </a:bodyPr>
          <a:lstStyle/>
          <a:p>
            <a:r>
              <a:rPr lang="en-GB" sz="6000" b="1" dirty="0"/>
              <a:t>General  Responsibilities</a:t>
            </a:r>
            <a:endParaRPr lang="en-GB" sz="6000" b="1" dirty="0">
              <a:solidFill>
                <a:srgbClr val="FFFFFF"/>
              </a:solidFill>
            </a:endParaRPr>
          </a:p>
        </p:txBody>
      </p:sp>
      <p:sp>
        <p:nvSpPr>
          <p:cNvPr id="3" name="Content Placeholder 2">
            <a:extLst>
              <a:ext uri="{FF2B5EF4-FFF2-40B4-BE49-F238E27FC236}">
                <a16:creationId xmlns:a16="http://schemas.microsoft.com/office/drawing/2014/main" id="{E383C118-3CFB-411D-B8E0-9AB5FFBAA312}"/>
              </a:ext>
            </a:extLst>
          </p:cNvPr>
          <p:cNvSpPr>
            <a:spLocks noGrp="1"/>
          </p:cNvSpPr>
          <p:nvPr>
            <p:ph idx="1"/>
          </p:nvPr>
        </p:nvSpPr>
        <p:spPr>
          <a:xfrm>
            <a:off x="5591330" y="389744"/>
            <a:ext cx="5762469" cy="5787219"/>
          </a:xfrm>
        </p:spPr>
        <p:txBody>
          <a:bodyPr>
            <a:noAutofit/>
          </a:bodyPr>
          <a:lstStyle/>
          <a:p>
            <a:pPr marL="0" lvl="0" indent="0">
              <a:buNone/>
            </a:pPr>
            <a:r>
              <a:rPr lang="en-US" sz="3600" b="1" dirty="0">
                <a:solidFill>
                  <a:schemeClr val="bg1"/>
                </a:solidFill>
              </a:rPr>
              <a:t>December</a:t>
            </a:r>
          </a:p>
          <a:p>
            <a:pPr lvl="0"/>
            <a:r>
              <a:rPr lang="en-GB" sz="3600" dirty="0">
                <a:solidFill>
                  <a:schemeClr val="bg1"/>
                </a:solidFill>
                <a:effectLst/>
              </a:rPr>
              <a:t>Review Applications for Level 4</a:t>
            </a:r>
          </a:p>
          <a:p>
            <a:pPr lvl="0"/>
            <a:r>
              <a:rPr lang="en-GB" sz="3600" dirty="0">
                <a:solidFill>
                  <a:schemeClr val="bg1"/>
                </a:solidFill>
                <a:effectLst/>
              </a:rPr>
              <a:t>Make recommendations for the Indoor Selections and feed back to the TRNGs </a:t>
            </a:r>
          </a:p>
          <a:p>
            <a:pPr lvl="0"/>
            <a:endParaRPr lang="en-US" sz="3600" dirty="0">
              <a:solidFill>
                <a:schemeClr val="bg1"/>
              </a:solidFill>
            </a:endParaRPr>
          </a:p>
          <a:p>
            <a:pPr marL="0" lvl="0" indent="0">
              <a:buNone/>
            </a:pPr>
            <a:r>
              <a:rPr lang="en-US" sz="3600" b="1" dirty="0">
                <a:solidFill>
                  <a:schemeClr val="bg1"/>
                </a:solidFill>
              </a:rPr>
              <a:t>January</a:t>
            </a:r>
          </a:p>
          <a:p>
            <a:pPr lvl="0"/>
            <a:r>
              <a:rPr lang="en-US" sz="3600" dirty="0">
                <a:solidFill>
                  <a:schemeClr val="bg1"/>
                </a:solidFill>
                <a:effectLst/>
              </a:rPr>
              <a:t>M</a:t>
            </a:r>
            <a:r>
              <a:rPr lang="en-GB" sz="3600" dirty="0" err="1">
                <a:solidFill>
                  <a:schemeClr val="bg1"/>
                </a:solidFill>
                <a:effectLst/>
              </a:rPr>
              <a:t>ake</a:t>
            </a:r>
            <a:r>
              <a:rPr lang="en-GB" sz="3600" dirty="0">
                <a:solidFill>
                  <a:schemeClr val="bg1"/>
                </a:solidFill>
                <a:effectLst/>
              </a:rPr>
              <a:t> recommendations for the Outdoor Selections and feed back to the TRNGs</a:t>
            </a:r>
            <a:endParaRPr lang="en-US" sz="3600" dirty="0">
              <a:solidFill>
                <a:schemeClr val="bg1"/>
              </a:solidFill>
            </a:endParaRPr>
          </a:p>
        </p:txBody>
      </p:sp>
    </p:spTree>
    <p:extLst>
      <p:ext uri="{BB962C8B-B14F-4D97-AF65-F5344CB8AC3E}">
        <p14:creationId xmlns:p14="http://schemas.microsoft.com/office/powerpoint/2010/main" val="103430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C87CE1-CCA2-4240-B532-DC282EF2E6F8}"/>
              </a:ext>
            </a:extLst>
          </p:cNvPr>
          <p:cNvSpPr>
            <a:spLocks noGrp="1"/>
          </p:cNvSpPr>
          <p:nvPr>
            <p:ph type="title"/>
          </p:nvPr>
        </p:nvSpPr>
        <p:spPr>
          <a:xfrm>
            <a:off x="640079" y="2653258"/>
            <a:ext cx="3659777" cy="2190885"/>
          </a:xfrm>
        </p:spPr>
        <p:txBody>
          <a:bodyPr>
            <a:normAutofit fontScale="90000"/>
          </a:bodyPr>
          <a:lstStyle/>
          <a:p>
            <a:pPr algn="ctr"/>
            <a:r>
              <a:rPr lang="en-GB" sz="4000" b="1" dirty="0"/>
              <a:t>Demystifying  the</a:t>
            </a:r>
            <a:br>
              <a:rPr lang="en-GB" sz="4000" b="1" dirty="0"/>
            </a:br>
            <a:r>
              <a:rPr lang="en-GB" sz="4000" b="1" dirty="0"/>
              <a:t> REGIONAL</a:t>
            </a:r>
            <a:br>
              <a:rPr lang="en-GB" sz="4000" b="1" dirty="0"/>
            </a:br>
            <a:r>
              <a:rPr lang="en-GB" sz="4000" b="1" dirty="0"/>
              <a:t>and </a:t>
            </a:r>
            <a:br>
              <a:rPr lang="en-GB" sz="4000" b="1" dirty="0"/>
            </a:br>
            <a:r>
              <a:rPr lang="en-GB" sz="4000" b="1" dirty="0"/>
              <a:t>NATIONAL</a:t>
            </a:r>
            <a:br>
              <a:rPr lang="en-GB" sz="4000" b="1" dirty="0"/>
            </a:br>
            <a:r>
              <a:rPr lang="en-GB" sz="4000" b="1" dirty="0"/>
              <a:t>Groups</a:t>
            </a:r>
            <a:br>
              <a:rPr lang="en-GB" sz="4000" b="1" dirty="0"/>
            </a:br>
            <a:br>
              <a:rPr lang="en-GB" sz="4000" b="1" dirty="0"/>
            </a:br>
            <a:r>
              <a:rPr lang="en-GB" sz="4000" b="1" dirty="0"/>
              <a:t>By Sue Smith</a:t>
            </a:r>
            <a:br>
              <a:rPr lang="en-US" sz="4000" dirty="0"/>
            </a:br>
            <a:endParaRPr lang="en-GB" sz="4000" dirty="0">
              <a:solidFill>
                <a:srgbClr val="FFFFFF"/>
              </a:solidFill>
            </a:endParaRPr>
          </a:p>
        </p:txBody>
      </p:sp>
      <p:sp>
        <p:nvSpPr>
          <p:cNvPr id="3" name="Content Placeholder 2">
            <a:extLst>
              <a:ext uri="{FF2B5EF4-FFF2-40B4-BE49-F238E27FC236}">
                <a16:creationId xmlns:a16="http://schemas.microsoft.com/office/drawing/2014/main" id="{407FF68A-10AC-4E1F-8144-45952DEB750E}"/>
              </a:ext>
            </a:extLst>
          </p:cNvPr>
          <p:cNvSpPr>
            <a:spLocks noGrp="1"/>
          </p:cNvSpPr>
          <p:nvPr>
            <p:ph idx="1"/>
          </p:nvPr>
        </p:nvSpPr>
        <p:spPr>
          <a:xfrm>
            <a:off x="5981075" y="1061127"/>
            <a:ext cx="5306518" cy="4351338"/>
          </a:xfrm>
        </p:spPr>
        <p:txBody>
          <a:bodyPr>
            <a:noAutofit/>
          </a:bodyPr>
          <a:lstStyle/>
          <a:p>
            <a:pPr marL="0" lvl="0" indent="0">
              <a:buNone/>
            </a:pPr>
            <a:r>
              <a:rPr lang="en-GB" sz="4000" dirty="0">
                <a:solidFill>
                  <a:schemeClr val="bg1"/>
                </a:solidFill>
              </a:rPr>
              <a:t>What are they?</a:t>
            </a:r>
          </a:p>
          <a:p>
            <a:pPr marL="0" lvl="0" indent="0">
              <a:buNone/>
            </a:pPr>
            <a:endParaRPr lang="en-GB" sz="4000" dirty="0">
              <a:solidFill>
                <a:schemeClr val="bg1"/>
              </a:solidFill>
            </a:endParaRPr>
          </a:p>
          <a:p>
            <a:pPr marL="0" lvl="0" indent="0">
              <a:buNone/>
            </a:pPr>
            <a:endParaRPr lang="en-GB" sz="4000" dirty="0">
              <a:solidFill>
                <a:schemeClr val="bg1"/>
              </a:solidFill>
            </a:endParaRPr>
          </a:p>
          <a:p>
            <a:pPr marL="0" lvl="0" indent="0">
              <a:buNone/>
            </a:pPr>
            <a:r>
              <a:rPr lang="en-GB" sz="4000" dirty="0">
                <a:solidFill>
                  <a:schemeClr val="bg1"/>
                </a:solidFill>
              </a:rPr>
              <a:t>What do they do?</a:t>
            </a:r>
          </a:p>
          <a:p>
            <a:pPr marL="0" lvl="0" indent="0">
              <a:buNone/>
            </a:pPr>
            <a:endParaRPr lang="en-GB" sz="4000" dirty="0">
              <a:solidFill>
                <a:schemeClr val="bg1"/>
              </a:solidFill>
            </a:endParaRPr>
          </a:p>
          <a:p>
            <a:pPr marL="0" lvl="0" indent="0">
              <a:buNone/>
            </a:pPr>
            <a:endParaRPr lang="en-GB" sz="4000" dirty="0">
              <a:solidFill>
                <a:schemeClr val="bg1"/>
              </a:solidFill>
            </a:endParaRPr>
          </a:p>
          <a:p>
            <a:pPr marL="0" lvl="0" indent="0">
              <a:buNone/>
            </a:pPr>
            <a:r>
              <a:rPr lang="en-GB" sz="4000" dirty="0">
                <a:solidFill>
                  <a:schemeClr val="bg1"/>
                </a:solidFill>
              </a:rPr>
              <a:t>Who are they?</a:t>
            </a:r>
          </a:p>
        </p:txBody>
      </p:sp>
    </p:spTree>
    <p:extLst>
      <p:ext uri="{BB962C8B-B14F-4D97-AF65-F5344CB8AC3E}">
        <p14:creationId xmlns:p14="http://schemas.microsoft.com/office/powerpoint/2010/main" val="9460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499AD7B-99D4-4755-8966-F7BA04269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06F89A-489D-4383-94C5-42F7FF2E9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AD9A56-109C-42FE-86C3-4F1254AC80A6}"/>
              </a:ext>
            </a:extLst>
          </p:cNvPr>
          <p:cNvSpPr>
            <a:spLocks noGrp="1"/>
          </p:cNvSpPr>
          <p:nvPr>
            <p:ph type="title"/>
          </p:nvPr>
        </p:nvSpPr>
        <p:spPr>
          <a:xfrm>
            <a:off x="359765" y="2023236"/>
            <a:ext cx="4317166" cy="2820908"/>
          </a:xfrm>
        </p:spPr>
        <p:txBody>
          <a:bodyPr>
            <a:noAutofit/>
          </a:bodyPr>
          <a:lstStyle/>
          <a:p>
            <a:r>
              <a:rPr lang="en-GB" sz="4800" b="1" dirty="0">
                <a:solidFill>
                  <a:srgbClr val="FFFFFF"/>
                </a:solidFill>
              </a:rPr>
              <a:t>Specific Responsibilities which individuals take on each year they are on the Peer Group</a:t>
            </a:r>
            <a:endParaRPr lang="en-GB" sz="4800" dirty="0">
              <a:solidFill>
                <a:srgbClr val="FFFFFF"/>
              </a:solidFill>
            </a:endParaRPr>
          </a:p>
        </p:txBody>
      </p:sp>
      <p:sp>
        <p:nvSpPr>
          <p:cNvPr id="3" name="Content Placeholder 2">
            <a:extLst>
              <a:ext uri="{FF2B5EF4-FFF2-40B4-BE49-F238E27FC236}">
                <a16:creationId xmlns:a16="http://schemas.microsoft.com/office/drawing/2014/main" id="{C7250B8E-0D93-492B-90BF-BEC6EF76C45D}"/>
              </a:ext>
            </a:extLst>
          </p:cNvPr>
          <p:cNvSpPr>
            <a:spLocks noGrp="1"/>
          </p:cNvSpPr>
          <p:nvPr>
            <p:ph idx="1"/>
          </p:nvPr>
        </p:nvSpPr>
        <p:spPr>
          <a:xfrm>
            <a:off x="5651292" y="299803"/>
            <a:ext cx="5702508" cy="5877160"/>
          </a:xfrm>
        </p:spPr>
        <p:txBody>
          <a:bodyPr>
            <a:normAutofit lnSpcReduction="10000"/>
          </a:bodyPr>
          <a:lstStyle/>
          <a:p>
            <a:pPr marL="0" lvl="0" indent="0">
              <a:buNone/>
            </a:pPr>
            <a:r>
              <a:rPr lang="en-GB" sz="2400" b="1" dirty="0">
                <a:solidFill>
                  <a:srgbClr val="000000"/>
                </a:solidFill>
              </a:rPr>
              <a:t>Year 1	</a:t>
            </a:r>
          </a:p>
          <a:p>
            <a:pPr lvl="0"/>
            <a:r>
              <a:rPr lang="en-GB" sz="2400" dirty="0">
                <a:solidFill>
                  <a:srgbClr val="000000"/>
                </a:solidFill>
              </a:rPr>
              <a:t>Feedback to TRNG on Indoor selections</a:t>
            </a:r>
          </a:p>
          <a:p>
            <a:pPr lvl="0">
              <a:buNone/>
            </a:pPr>
            <a:endParaRPr lang="en-GB" sz="2400" dirty="0">
              <a:solidFill>
                <a:srgbClr val="000000"/>
              </a:solidFill>
            </a:endParaRPr>
          </a:p>
          <a:p>
            <a:pPr lvl="0">
              <a:buNone/>
            </a:pPr>
            <a:r>
              <a:rPr lang="en-GB" sz="2400" b="1" dirty="0">
                <a:solidFill>
                  <a:srgbClr val="000000"/>
                </a:solidFill>
              </a:rPr>
              <a:t>Year 2	</a:t>
            </a:r>
          </a:p>
          <a:p>
            <a:r>
              <a:rPr lang="en-GB" sz="2400" dirty="0">
                <a:solidFill>
                  <a:srgbClr val="000000"/>
                </a:solidFill>
              </a:rPr>
              <a:t>Mark Level 4 questions submitted by officials seeking upgrading </a:t>
            </a:r>
            <a:endParaRPr lang="en-US" sz="2400" dirty="0"/>
          </a:p>
          <a:p>
            <a:pPr marL="0" lvl="0" indent="0">
              <a:buNone/>
            </a:pPr>
            <a:endParaRPr lang="en-GB" sz="2400" dirty="0">
              <a:solidFill>
                <a:srgbClr val="000000"/>
              </a:solidFill>
            </a:endParaRPr>
          </a:p>
          <a:p>
            <a:pPr marL="0" lvl="0" indent="0">
              <a:buNone/>
            </a:pPr>
            <a:r>
              <a:rPr lang="en-GB" sz="2400" b="1" dirty="0">
                <a:solidFill>
                  <a:srgbClr val="000000"/>
                </a:solidFill>
              </a:rPr>
              <a:t>Year 3	Lead Peer Group Member</a:t>
            </a:r>
          </a:p>
          <a:p>
            <a:r>
              <a:rPr lang="en-GB" sz="2400" dirty="0">
                <a:solidFill>
                  <a:srgbClr val="000000"/>
                </a:solidFill>
              </a:rPr>
              <a:t>Feedback to TRNG on Outdoor Selections; </a:t>
            </a:r>
          </a:p>
          <a:p>
            <a:r>
              <a:rPr lang="en-GB" sz="2400" dirty="0">
                <a:solidFill>
                  <a:srgbClr val="000000"/>
                </a:solidFill>
              </a:rPr>
              <a:t>Keeping records of selections and reserve lists and coordinate responses to requests from Andrew Clatworthy for changes / replacements to selections.  This role usually starts for the indoor selections and continues ad hoc throughout the summer season.</a:t>
            </a:r>
            <a:endParaRPr lang="en-US" sz="2400" dirty="0"/>
          </a:p>
        </p:txBody>
      </p:sp>
    </p:spTree>
    <p:extLst>
      <p:ext uri="{BB962C8B-B14F-4D97-AF65-F5344CB8AC3E}">
        <p14:creationId xmlns:p14="http://schemas.microsoft.com/office/powerpoint/2010/main" val="108138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anim calcmode="lin" valueType="num">
                                      <p:cBhvr>
                                        <p:cTn id="2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anim calcmode="lin" valueType="num">
                                      <p:cBhvr>
                                        <p:cTn id="3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1000"/>
                                        <p:tgtEl>
                                          <p:spTgt spid="3">
                                            <p:txEl>
                                              <p:pRg st="8" end="8"/>
                                            </p:txEl>
                                          </p:spTgt>
                                        </p:tgtEl>
                                      </p:cBhvr>
                                    </p:animEffect>
                                    <p:anim calcmode="lin" valueType="num">
                                      <p:cBhvr>
                                        <p:cTn id="3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3E1A29-C150-4623-8BA0-9167E42D901C}"/>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Who are they?	</a:t>
            </a:r>
          </a:p>
        </p:txBody>
      </p:sp>
      <p:sp>
        <p:nvSpPr>
          <p:cNvPr id="3" name="Content Placeholder 2">
            <a:extLst>
              <a:ext uri="{FF2B5EF4-FFF2-40B4-BE49-F238E27FC236}">
                <a16:creationId xmlns:a16="http://schemas.microsoft.com/office/drawing/2014/main" id="{1A410E03-528B-4364-BD50-906246BE4114}"/>
              </a:ext>
            </a:extLst>
          </p:cNvPr>
          <p:cNvSpPr>
            <a:spLocks noGrp="1"/>
          </p:cNvSpPr>
          <p:nvPr>
            <p:ph idx="1"/>
          </p:nvPr>
        </p:nvSpPr>
        <p:spPr>
          <a:xfrm>
            <a:off x="6090574" y="801866"/>
            <a:ext cx="5306084" cy="5230634"/>
          </a:xfrm>
        </p:spPr>
        <p:txBody>
          <a:bodyPr anchor="ctr">
            <a:normAutofit/>
          </a:bodyPr>
          <a:lstStyle/>
          <a:p>
            <a:pPr marL="0" indent="0">
              <a:buNone/>
            </a:pPr>
            <a:r>
              <a:rPr lang="en-GB" sz="2200" dirty="0">
                <a:solidFill>
                  <a:srgbClr val="000000"/>
                </a:solidFill>
              </a:rPr>
              <a:t>Again in </a:t>
            </a:r>
            <a:r>
              <a:rPr lang="en-GB" sz="2200" dirty="0">
                <a:solidFill>
                  <a:schemeClr val="bg1"/>
                </a:solidFill>
              </a:rPr>
              <a:t>the similar way </a:t>
            </a:r>
            <a:r>
              <a:rPr lang="en-GB" sz="2200" dirty="0">
                <a:solidFill>
                  <a:srgbClr val="000000"/>
                </a:solidFill>
              </a:rPr>
              <a:t>as TRNG the Peer Group is made up of the 5 disciplines.</a:t>
            </a:r>
          </a:p>
          <a:p>
            <a:pPr marL="0" indent="0">
              <a:buNone/>
            </a:pPr>
            <a:endParaRPr lang="en-GB" sz="2200" dirty="0">
              <a:solidFill>
                <a:srgbClr val="000000"/>
              </a:solidFill>
            </a:endParaRPr>
          </a:p>
          <a:p>
            <a:pPr marL="0" indent="0">
              <a:buNone/>
            </a:pPr>
            <a:r>
              <a:rPr lang="en-GB" sz="2200" dirty="0">
                <a:solidFill>
                  <a:srgbClr val="000000"/>
                </a:solidFill>
              </a:rPr>
              <a:t>FIELD</a:t>
            </a:r>
          </a:p>
          <a:p>
            <a:pPr marL="0" indent="0">
              <a:buNone/>
            </a:pPr>
            <a:r>
              <a:rPr lang="en-GB" sz="2200" dirty="0">
                <a:solidFill>
                  <a:srgbClr val="000000"/>
                </a:solidFill>
              </a:rPr>
              <a:t>TRACK</a:t>
            </a:r>
          </a:p>
          <a:p>
            <a:pPr marL="0" indent="0">
              <a:buNone/>
            </a:pPr>
            <a:r>
              <a:rPr lang="en-GB" sz="2200" dirty="0">
                <a:solidFill>
                  <a:srgbClr val="000000"/>
                </a:solidFill>
              </a:rPr>
              <a:t>TIMEKEEPERS</a:t>
            </a:r>
          </a:p>
          <a:p>
            <a:pPr marL="0" indent="0">
              <a:buNone/>
            </a:pPr>
            <a:r>
              <a:rPr lang="en-GB" sz="2200" dirty="0">
                <a:solidFill>
                  <a:srgbClr val="000000"/>
                </a:solidFill>
              </a:rPr>
              <a:t>STARTER/STARTER ASSISTANTS</a:t>
            </a:r>
          </a:p>
          <a:p>
            <a:pPr marL="0" indent="0">
              <a:buNone/>
            </a:pPr>
            <a:r>
              <a:rPr lang="en-GB" sz="2200" dirty="0">
                <a:solidFill>
                  <a:srgbClr val="000000"/>
                </a:solidFill>
              </a:rPr>
              <a:t>PHOTOFINISH  </a:t>
            </a:r>
          </a:p>
          <a:p>
            <a:pPr lvl="1"/>
            <a:endParaRPr lang="en-GB" sz="2200" dirty="0">
              <a:solidFill>
                <a:srgbClr val="000000"/>
              </a:solidFill>
            </a:endParaRPr>
          </a:p>
        </p:txBody>
      </p:sp>
    </p:spTree>
    <p:extLst>
      <p:ext uri="{BB962C8B-B14F-4D97-AF65-F5344CB8AC3E}">
        <p14:creationId xmlns:p14="http://schemas.microsoft.com/office/powerpoint/2010/main" val="347916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69823" y="2053641"/>
            <a:ext cx="4467069" cy="2760098"/>
          </a:xfrm>
        </p:spPr>
        <p:txBody>
          <a:bodyPr>
            <a:normAutofit/>
          </a:bodyPr>
          <a:lstStyle/>
          <a:p>
            <a:r>
              <a:rPr lang="en-GB" sz="6000" b="1" dirty="0">
                <a:solidFill>
                  <a:srgbClr val="FFFFFF"/>
                </a:solidFill>
              </a:rPr>
              <a:t>FIELD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rgbClr val="000000"/>
              </a:solidFill>
            </a:endParaRPr>
          </a:p>
          <a:p>
            <a:endParaRPr lang="en-GB" sz="2400" dirty="0">
              <a:solidFill>
                <a:srgbClr val="000000"/>
              </a:solidFill>
            </a:endParaRPr>
          </a:p>
          <a:p>
            <a:pPr marL="0" indent="0">
              <a:buNone/>
            </a:pPr>
            <a:r>
              <a:rPr lang="en-GB" sz="4000" dirty="0">
                <a:solidFill>
                  <a:srgbClr val="000000"/>
                </a:solidFill>
              </a:rPr>
              <a:t>Sue Maughan</a:t>
            </a:r>
          </a:p>
          <a:p>
            <a:pPr marL="0" indent="0">
              <a:buNone/>
            </a:pPr>
            <a:endParaRPr lang="en-GB" sz="4000" dirty="0">
              <a:solidFill>
                <a:srgbClr val="000000"/>
              </a:solidFill>
            </a:endParaRPr>
          </a:p>
          <a:p>
            <a:pPr marL="0" indent="0">
              <a:buNone/>
            </a:pPr>
            <a:r>
              <a:rPr lang="en-GB" sz="4000" dirty="0">
                <a:solidFill>
                  <a:srgbClr val="000000"/>
                </a:solidFill>
              </a:rPr>
              <a:t>John Mason</a:t>
            </a:r>
          </a:p>
          <a:p>
            <a:pPr marL="0" indent="0">
              <a:buNone/>
            </a:pPr>
            <a:endParaRPr lang="en-GB" sz="4000" dirty="0">
              <a:solidFill>
                <a:srgbClr val="000000"/>
              </a:solidFill>
            </a:endParaRPr>
          </a:p>
          <a:p>
            <a:pPr marL="0" indent="0">
              <a:buNone/>
            </a:pPr>
            <a:r>
              <a:rPr lang="en-GB" sz="4000" dirty="0">
                <a:solidFill>
                  <a:srgbClr val="000000"/>
                </a:solidFill>
              </a:rPr>
              <a:t>Julie Dew</a:t>
            </a:r>
          </a:p>
          <a:p>
            <a:endParaRPr lang="en-GB" sz="2400" dirty="0">
              <a:solidFill>
                <a:srgbClr val="000000"/>
              </a:solidFill>
            </a:endParaRPr>
          </a:p>
          <a:p>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195356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99802" y="2053641"/>
            <a:ext cx="4751883" cy="2760098"/>
          </a:xfrm>
        </p:spPr>
        <p:txBody>
          <a:bodyPr>
            <a:normAutofit/>
          </a:bodyPr>
          <a:lstStyle/>
          <a:p>
            <a:r>
              <a:rPr lang="en-GB" sz="6000" b="1" dirty="0">
                <a:solidFill>
                  <a:srgbClr val="FFFFFF"/>
                </a:solidFill>
              </a:rPr>
              <a:t>TRACK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chemeClr val="bg1"/>
              </a:solidFill>
            </a:endParaRPr>
          </a:p>
          <a:p>
            <a:pPr marL="0" lvl="0" indent="0">
              <a:buNone/>
            </a:pPr>
            <a:r>
              <a:rPr lang="en-GB" sz="4000" dirty="0">
                <a:solidFill>
                  <a:schemeClr val="bg1"/>
                </a:solidFill>
              </a:rPr>
              <a:t>Janette Dunderdale</a:t>
            </a:r>
          </a:p>
          <a:p>
            <a:pPr marL="0" lvl="0" indent="0">
              <a:buNone/>
            </a:pPr>
            <a:endParaRPr lang="en-GB" sz="4000" dirty="0">
              <a:solidFill>
                <a:schemeClr val="bg1"/>
              </a:solidFill>
            </a:endParaRPr>
          </a:p>
          <a:p>
            <a:pPr marL="0" lvl="0" indent="0">
              <a:buNone/>
            </a:pPr>
            <a:r>
              <a:rPr lang="en-GB" sz="4000" dirty="0">
                <a:solidFill>
                  <a:schemeClr val="bg1"/>
                </a:solidFill>
              </a:rPr>
              <a:t>Malcolm Charlish</a:t>
            </a:r>
          </a:p>
          <a:p>
            <a:pPr marL="0" lvl="0" indent="0">
              <a:buNone/>
            </a:pPr>
            <a:endParaRPr lang="en-GB" sz="4000" dirty="0">
              <a:solidFill>
                <a:schemeClr val="bg1"/>
              </a:solidFill>
            </a:endParaRPr>
          </a:p>
          <a:p>
            <a:pPr marL="0" lvl="0" indent="0">
              <a:buNone/>
            </a:pPr>
            <a:r>
              <a:rPr lang="en-GB" sz="4000" dirty="0">
                <a:solidFill>
                  <a:schemeClr val="bg1"/>
                </a:solidFill>
              </a:rPr>
              <a:t>Alister Aitchison</a:t>
            </a:r>
          </a:p>
          <a:p>
            <a:pPr marL="0" indent="0">
              <a:buNone/>
            </a:pPr>
            <a:endParaRPr lang="en-GB" sz="2400" dirty="0">
              <a:solidFill>
                <a:srgbClr val="000000"/>
              </a:solidFill>
            </a:endParaRPr>
          </a:p>
        </p:txBody>
      </p:sp>
    </p:spTree>
    <p:extLst>
      <p:ext uri="{BB962C8B-B14F-4D97-AF65-F5344CB8AC3E}">
        <p14:creationId xmlns:p14="http://schemas.microsoft.com/office/powerpoint/2010/main" val="409169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39843" y="2053641"/>
            <a:ext cx="4586990" cy="2760098"/>
          </a:xfrm>
        </p:spPr>
        <p:txBody>
          <a:bodyPr>
            <a:normAutofit/>
          </a:bodyPr>
          <a:lstStyle/>
          <a:p>
            <a:r>
              <a:rPr lang="en-GB" sz="6000" b="1" dirty="0">
                <a:solidFill>
                  <a:srgbClr val="FFFFFF"/>
                </a:solidFill>
              </a:rPr>
              <a:t>TIMEKEEPERS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chemeClr val="bg1"/>
              </a:solidFill>
            </a:endParaRPr>
          </a:p>
          <a:p>
            <a:pPr marL="0" lvl="0" indent="0">
              <a:buNone/>
            </a:pPr>
            <a:r>
              <a:rPr lang="en-GB" sz="4000" dirty="0">
                <a:solidFill>
                  <a:schemeClr val="bg1"/>
                </a:solidFill>
              </a:rPr>
              <a:t>Ade Pottinger</a:t>
            </a:r>
          </a:p>
          <a:p>
            <a:pPr marL="0" lvl="0" indent="0">
              <a:buNone/>
            </a:pPr>
            <a:endParaRPr lang="en-GB" sz="4000" dirty="0">
              <a:solidFill>
                <a:schemeClr val="bg1"/>
              </a:solidFill>
            </a:endParaRPr>
          </a:p>
          <a:p>
            <a:pPr marL="0" lvl="0" indent="0">
              <a:buNone/>
            </a:pPr>
            <a:r>
              <a:rPr lang="en-GB" sz="4000" dirty="0">
                <a:solidFill>
                  <a:schemeClr val="bg1"/>
                </a:solidFill>
              </a:rPr>
              <a:t>Geoff Williams</a:t>
            </a:r>
          </a:p>
          <a:p>
            <a:pPr marL="0" lvl="0" indent="0">
              <a:buNone/>
            </a:pPr>
            <a:endParaRPr lang="en-GB" sz="4000" dirty="0">
              <a:solidFill>
                <a:schemeClr val="bg1"/>
              </a:solidFill>
            </a:endParaRPr>
          </a:p>
          <a:p>
            <a:pPr marL="0" lvl="0" indent="0">
              <a:buNone/>
            </a:pPr>
            <a:r>
              <a:rPr lang="en-GB" sz="4000" dirty="0">
                <a:solidFill>
                  <a:schemeClr val="bg1"/>
                </a:solidFill>
              </a:rPr>
              <a:t>John Vickers</a:t>
            </a:r>
          </a:p>
          <a:p>
            <a:pPr marL="0" indent="0">
              <a:buNone/>
            </a:pPr>
            <a:endParaRPr lang="en-GB" sz="2400" dirty="0">
              <a:solidFill>
                <a:srgbClr val="000000"/>
              </a:solidFill>
            </a:endParaRPr>
          </a:p>
        </p:txBody>
      </p:sp>
    </p:spTree>
    <p:extLst>
      <p:ext uri="{BB962C8B-B14F-4D97-AF65-F5344CB8AC3E}">
        <p14:creationId xmlns:p14="http://schemas.microsoft.com/office/powerpoint/2010/main" val="109092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39843" y="2053641"/>
            <a:ext cx="4853018" cy="3687592"/>
          </a:xfrm>
        </p:spPr>
        <p:txBody>
          <a:bodyPr>
            <a:noAutofit/>
          </a:bodyPr>
          <a:lstStyle/>
          <a:p>
            <a:r>
              <a:rPr lang="en-GB" sz="6000" b="1" dirty="0">
                <a:solidFill>
                  <a:srgbClr val="FFFFFF"/>
                </a:solidFill>
              </a:rPr>
              <a:t>STARTER / STARTERS ASSISTANT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chemeClr val="bg1"/>
              </a:solidFill>
            </a:endParaRPr>
          </a:p>
          <a:p>
            <a:pPr marL="0" lvl="0" indent="0">
              <a:buNone/>
            </a:pPr>
            <a:r>
              <a:rPr lang="en-GB" sz="4000" dirty="0">
                <a:solidFill>
                  <a:schemeClr val="bg1"/>
                </a:solidFill>
              </a:rPr>
              <a:t>Margaret </a:t>
            </a:r>
            <a:r>
              <a:rPr lang="en-GB" sz="4000" dirty="0" err="1">
                <a:solidFill>
                  <a:schemeClr val="bg1"/>
                </a:solidFill>
              </a:rPr>
              <a:t>Werrett</a:t>
            </a:r>
            <a:endParaRPr lang="en-GB" sz="4000" dirty="0">
              <a:solidFill>
                <a:schemeClr val="bg1"/>
              </a:solidFill>
            </a:endParaRPr>
          </a:p>
          <a:p>
            <a:pPr marL="0" lvl="0" indent="0">
              <a:buNone/>
            </a:pPr>
            <a:endParaRPr lang="en-GB" sz="4000" dirty="0">
              <a:solidFill>
                <a:schemeClr val="bg1"/>
              </a:solidFill>
            </a:endParaRPr>
          </a:p>
          <a:p>
            <a:pPr marL="0" lvl="0" indent="0">
              <a:buNone/>
            </a:pPr>
            <a:r>
              <a:rPr lang="en-GB" sz="4000" dirty="0">
                <a:solidFill>
                  <a:schemeClr val="bg1"/>
                </a:solidFill>
              </a:rPr>
              <a:t>Chris Wood</a:t>
            </a:r>
          </a:p>
          <a:p>
            <a:pPr marL="0" lvl="0" indent="0">
              <a:buNone/>
            </a:pPr>
            <a:endParaRPr lang="en-GB" sz="4000" dirty="0">
              <a:solidFill>
                <a:schemeClr val="bg1"/>
              </a:solidFill>
            </a:endParaRPr>
          </a:p>
          <a:p>
            <a:pPr marL="0" lvl="0" indent="0">
              <a:buNone/>
            </a:pPr>
            <a:r>
              <a:rPr lang="en-GB" sz="4000" dirty="0">
                <a:solidFill>
                  <a:schemeClr val="bg1"/>
                </a:solidFill>
              </a:rPr>
              <a:t>Sara Fletcher</a:t>
            </a:r>
          </a:p>
          <a:p>
            <a:pPr marL="0" indent="0">
              <a:buNone/>
            </a:pPr>
            <a:endParaRPr lang="en-GB" sz="2400" dirty="0">
              <a:solidFill>
                <a:srgbClr val="000000"/>
              </a:solidFill>
            </a:endParaRPr>
          </a:p>
        </p:txBody>
      </p:sp>
    </p:spTree>
    <p:extLst>
      <p:ext uri="{BB962C8B-B14F-4D97-AF65-F5344CB8AC3E}">
        <p14:creationId xmlns:p14="http://schemas.microsoft.com/office/powerpoint/2010/main" val="170854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299803" y="2053641"/>
            <a:ext cx="4793058" cy="2760098"/>
          </a:xfrm>
        </p:spPr>
        <p:txBody>
          <a:bodyPr>
            <a:normAutofit/>
          </a:bodyPr>
          <a:lstStyle/>
          <a:p>
            <a:r>
              <a:rPr lang="en-GB" sz="6000" b="1" dirty="0">
                <a:solidFill>
                  <a:srgbClr val="FFFFFF"/>
                </a:solidFill>
              </a:rPr>
              <a:t>PHOTOFINISH GROUP</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6090574" y="801866"/>
            <a:ext cx="5306084" cy="5230634"/>
          </a:xfrm>
        </p:spPr>
        <p:txBody>
          <a:bodyPr anchor="ctr">
            <a:normAutofit/>
          </a:bodyPr>
          <a:lstStyle/>
          <a:p>
            <a:pPr marL="0" indent="0">
              <a:buNone/>
            </a:pPr>
            <a:endParaRPr lang="en-GB" sz="2400" dirty="0">
              <a:solidFill>
                <a:schemeClr val="bg1"/>
              </a:solidFill>
            </a:endParaRPr>
          </a:p>
          <a:p>
            <a:pPr marL="0" lvl="0" indent="0">
              <a:buNone/>
            </a:pPr>
            <a:r>
              <a:rPr lang="en-GB" sz="4000" dirty="0">
                <a:solidFill>
                  <a:schemeClr val="bg1"/>
                </a:solidFill>
              </a:rPr>
              <a:t>Dave Finlayson</a:t>
            </a:r>
          </a:p>
          <a:p>
            <a:pPr marL="0" lvl="0" indent="0">
              <a:buNone/>
            </a:pPr>
            <a:endParaRPr lang="en-GB" sz="4000" dirty="0">
              <a:solidFill>
                <a:schemeClr val="bg1"/>
              </a:solidFill>
            </a:endParaRPr>
          </a:p>
          <a:p>
            <a:pPr marL="0" lvl="0" indent="0">
              <a:buNone/>
            </a:pPr>
            <a:r>
              <a:rPr lang="en-GB" sz="4000" dirty="0">
                <a:solidFill>
                  <a:schemeClr val="bg1"/>
                </a:solidFill>
              </a:rPr>
              <a:t>Barbara Abbot</a:t>
            </a:r>
          </a:p>
          <a:p>
            <a:pPr marL="0" lvl="0" indent="0">
              <a:buNone/>
            </a:pPr>
            <a:endParaRPr lang="en-GB" sz="4000" dirty="0">
              <a:solidFill>
                <a:schemeClr val="bg1"/>
              </a:solidFill>
            </a:endParaRPr>
          </a:p>
          <a:p>
            <a:pPr marL="0" lvl="0" indent="0">
              <a:buNone/>
            </a:pPr>
            <a:r>
              <a:rPr lang="en-GB" sz="4000" dirty="0">
                <a:solidFill>
                  <a:schemeClr val="bg1"/>
                </a:solidFill>
              </a:rPr>
              <a:t>Mark Delgado</a:t>
            </a:r>
          </a:p>
          <a:p>
            <a:pPr marL="0" indent="0">
              <a:buNone/>
            </a:pPr>
            <a:endParaRPr lang="en-GB" sz="2400" dirty="0">
              <a:solidFill>
                <a:srgbClr val="000000"/>
              </a:solidFill>
            </a:endParaRPr>
          </a:p>
        </p:txBody>
      </p:sp>
    </p:spTree>
    <p:extLst>
      <p:ext uri="{BB962C8B-B14F-4D97-AF65-F5344CB8AC3E}">
        <p14:creationId xmlns:p14="http://schemas.microsoft.com/office/powerpoint/2010/main" val="385916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3E1A29-C150-4623-8BA0-9167E42D901C}"/>
              </a:ext>
            </a:extLst>
          </p:cNvPr>
          <p:cNvSpPr>
            <a:spLocks noGrp="1"/>
          </p:cNvSpPr>
          <p:nvPr>
            <p:ph type="title"/>
          </p:nvPr>
        </p:nvSpPr>
        <p:spPr>
          <a:xfrm>
            <a:off x="640079" y="2053641"/>
            <a:ext cx="3669161" cy="2760098"/>
          </a:xfrm>
        </p:spPr>
        <p:txBody>
          <a:bodyPr>
            <a:noAutofit/>
          </a:bodyPr>
          <a:lstStyle/>
          <a:p>
            <a:r>
              <a:rPr lang="en-GB" sz="6000" b="1" dirty="0">
                <a:solidFill>
                  <a:srgbClr val="FFFFFF"/>
                </a:solidFill>
              </a:rPr>
              <a:t>How do you get on to the PEER GROUP?</a:t>
            </a:r>
          </a:p>
        </p:txBody>
      </p:sp>
      <p:sp>
        <p:nvSpPr>
          <p:cNvPr id="3" name="Content Placeholder 2">
            <a:extLst>
              <a:ext uri="{FF2B5EF4-FFF2-40B4-BE49-F238E27FC236}">
                <a16:creationId xmlns:a16="http://schemas.microsoft.com/office/drawing/2014/main" id="{1A410E03-528B-4364-BD50-906246BE4114}"/>
              </a:ext>
            </a:extLst>
          </p:cNvPr>
          <p:cNvSpPr>
            <a:spLocks noGrp="1"/>
          </p:cNvSpPr>
          <p:nvPr>
            <p:ph idx="1"/>
          </p:nvPr>
        </p:nvSpPr>
        <p:spPr>
          <a:xfrm>
            <a:off x="5496910" y="220717"/>
            <a:ext cx="5899748" cy="6358759"/>
          </a:xfrm>
        </p:spPr>
        <p:txBody>
          <a:bodyPr anchor="ctr">
            <a:normAutofit lnSpcReduction="10000"/>
          </a:bodyPr>
          <a:lstStyle/>
          <a:p>
            <a:pPr marL="0" indent="0">
              <a:buNone/>
            </a:pPr>
            <a:endParaRPr lang="en-GB" sz="2200" dirty="0">
              <a:solidFill>
                <a:srgbClr val="000000"/>
              </a:solidFill>
            </a:endParaRPr>
          </a:p>
          <a:p>
            <a:pPr marL="0" indent="0">
              <a:buNone/>
            </a:pPr>
            <a:r>
              <a:rPr lang="en-GB" sz="2200" dirty="0">
                <a:solidFill>
                  <a:srgbClr val="000000"/>
                </a:solidFill>
              </a:rPr>
              <a:t>Elections are held as and when a member has concluded their 3 year term.</a:t>
            </a:r>
          </a:p>
          <a:p>
            <a:pPr marL="0" indent="0">
              <a:buNone/>
            </a:pPr>
            <a:endParaRPr lang="en-GB" sz="2200" dirty="0">
              <a:solidFill>
                <a:srgbClr val="000000"/>
              </a:solidFill>
            </a:endParaRPr>
          </a:p>
          <a:p>
            <a:pPr marL="0" indent="0">
              <a:buNone/>
            </a:pPr>
            <a:r>
              <a:rPr lang="en-GB" sz="2200" dirty="0">
                <a:solidFill>
                  <a:srgbClr val="000000"/>
                </a:solidFill>
              </a:rPr>
              <a:t>The Tri Regions Discipline </a:t>
            </a:r>
            <a:r>
              <a:rPr lang="en-GB" sz="2200" dirty="0">
                <a:solidFill>
                  <a:schemeClr val="bg1"/>
                </a:solidFill>
              </a:rPr>
              <a:t>Groups put forward their nominees, ranking them </a:t>
            </a:r>
            <a:r>
              <a:rPr lang="en-GB" sz="2200" dirty="0">
                <a:solidFill>
                  <a:srgbClr val="000000"/>
                </a:solidFill>
              </a:rPr>
              <a:t>in order.</a:t>
            </a:r>
          </a:p>
          <a:p>
            <a:pPr marL="0" indent="0">
              <a:buNone/>
            </a:pPr>
            <a:endParaRPr lang="en-GB" sz="2200" dirty="0">
              <a:solidFill>
                <a:srgbClr val="000000"/>
              </a:solidFill>
            </a:endParaRPr>
          </a:p>
          <a:p>
            <a:pPr marL="0" indent="0">
              <a:buNone/>
            </a:pPr>
            <a:r>
              <a:rPr lang="en-GB" sz="2200" dirty="0">
                <a:solidFill>
                  <a:srgbClr val="000000"/>
                </a:solidFill>
              </a:rPr>
              <a:t>Nominees are also entitled to put forward their preferences again in raking order.</a:t>
            </a:r>
          </a:p>
          <a:p>
            <a:endParaRPr lang="en-GB" sz="2200" dirty="0">
              <a:solidFill>
                <a:srgbClr val="000000"/>
              </a:solidFill>
            </a:endParaRPr>
          </a:p>
          <a:p>
            <a:pPr marL="0" indent="0">
              <a:buNone/>
            </a:pPr>
            <a:r>
              <a:rPr lang="en-GB" sz="2200" dirty="0">
                <a:solidFill>
                  <a:srgbClr val="000000"/>
                </a:solidFill>
              </a:rPr>
              <a:t>Peer Group then consider all the nominees and choose the replacement to sit for 3 years.  </a:t>
            </a:r>
          </a:p>
          <a:p>
            <a:pPr marL="0" indent="0">
              <a:buNone/>
            </a:pPr>
            <a:endParaRPr lang="en-GB" sz="2200" dirty="0">
              <a:solidFill>
                <a:srgbClr val="000000"/>
              </a:solidFill>
            </a:endParaRPr>
          </a:p>
          <a:p>
            <a:pPr marL="0" indent="0">
              <a:buNone/>
            </a:pPr>
            <a:r>
              <a:rPr lang="en-GB" sz="2200" dirty="0">
                <a:solidFill>
                  <a:srgbClr val="000000"/>
                </a:solidFill>
              </a:rPr>
              <a:t>Nominees will have performed a ‘Chief’ role at a Level  3 (old level 5) Championship in the last 3 years (plus forthcoming) i.e. Field Referee, Track Referee, </a:t>
            </a:r>
            <a:r>
              <a:rPr lang="en-GB" sz="2200" dirty="0">
                <a:solidFill>
                  <a:schemeClr val="bg1"/>
                </a:solidFill>
              </a:rPr>
              <a:t>Start Co-Ordinator, </a:t>
            </a:r>
            <a:r>
              <a:rPr lang="en-GB" sz="2200" dirty="0">
                <a:solidFill>
                  <a:srgbClr val="000000"/>
                </a:solidFill>
              </a:rPr>
              <a:t>Chief Starter Assistant, Chief Timekeeper, Chief </a:t>
            </a:r>
            <a:r>
              <a:rPr lang="en-GB" sz="2200" dirty="0" err="1">
                <a:solidFill>
                  <a:srgbClr val="000000"/>
                </a:solidFill>
              </a:rPr>
              <a:t>Photofinish</a:t>
            </a:r>
            <a:r>
              <a:rPr lang="en-GB" sz="2200" dirty="0">
                <a:solidFill>
                  <a:srgbClr val="000000"/>
                </a:solidFill>
              </a:rPr>
              <a:t> Judge.</a:t>
            </a:r>
          </a:p>
          <a:p>
            <a:pPr marL="0" indent="0">
              <a:buNone/>
            </a:pPr>
            <a:endParaRPr lang="en-GB" sz="2200" dirty="0">
              <a:solidFill>
                <a:srgbClr val="000000"/>
              </a:solidFill>
            </a:endParaRPr>
          </a:p>
          <a:p>
            <a:pPr lvl="1"/>
            <a:endParaRPr lang="en-GB" sz="2200" dirty="0">
              <a:solidFill>
                <a:srgbClr val="000000"/>
              </a:solidFill>
            </a:endParaRPr>
          </a:p>
        </p:txBody>
      </p:sp>
    </p:spTree>
    <p:extLst>
      <p:ext uri="{BB962C8B-B14F-4D97-AF65-F5344CB8AC3E}">
        <p14:creationId xmlns:p14="http://schemas.microsoft.com/office/powerpoint/2010/main" val="365313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1000"/>
                                        <p:tgtEl>
                                          <p:spTgt spid="3">
                                            <p:txEl>
                                              <p:pRg st="7" end="7"/>
                                            </p:txEl>
                                          </p:spTgt>
                                        </p:tgtEl>
                                      </p:cBhvr>
                                    </p:animEffect>
                                    <p:anim calcmode="lin" valueType="num">
                                      <p:cBhvr>
                                        <p:cTn id="2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barn(inVertical)">
                                      <p:cBhvr>
                                        <p:cTn id="2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586832" y="2578297"/>
            <a:ext cx="3669161" cy="2760098"/>
          </a:xfrm>
        </p:spPr>
        <p:txBody>
          <a:bodyPr>
            <a:normAutofit fontScale="90000"/>
          </a:bodyPr>
          <a:lstStyle/>
          <a:p>
            <a:pPr algn="ctr"/>
            <a:r>
              <a:rPr lang="en-GB" sz="6700" b="1" dirty="0">
                <a:solidFill>
                  <a:srgbClr val="FFFFFF"/>
                </a:solidFill>
              </a:rPr>
              <a:t>TECHNICAL ADVISORY GROUP </a:t>
            </a:r>
            <a:br>
              <a:rPr lang="en-GB" sz="6700" b="1" dirty="0">
                <a:solidFill>
                  <a:srgbClr val="FFFFFF"/>
                </a:solidFill>
              </a:rPr>
            </a:br>
            <a:br>
              <a:rPr lang="en-GB" sz="6700" b="1" dirty="0">
                <a:solidFill>
                  <a:srgbClr val="FFFFFF"/>
                </a:solidFill>
              </a:rPr>
            </a:br>
            <a:r>
              <a:rPr lang="en-GB" sz="6700" b="1" dirty="0">
                <a:solidFill>
                  <a:srgbClr val="FFFFFF"/>
                </a:solidFill>
              </a:rPr>
              <a:t>(TAG)</a:t>
            </a:r>
            <a:br>
              <a:rPr lang="en-GB" dirty="0">
                <a:solidFill>
                  <a:srgbClr val="FFFFFF"/>
                </a:solidFill>
              </a:rPr>
            </a:br>
            <a:endParaRPr lang="en-GB" dirty="0">
              <a:solidFill>
                <a:srgbClr val="FFFFFF"/>
              </a:solidFill>
            </a:endParaRP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6090574" y="801866"/>
            <a:ext cx="5306084" cy="5230634"/>
          </a:xfrm>
        </p:spPr>
        <p:txBody>
          <a:bodyPr anchor="ctr">
            <a:normAutofit/>
          </a:bodyPr>
          <a:lstStyle/>
          <a:p>
            <a:pPr marL="457200" lvl="1" indent="0">
              <a:buNone/>
            </a:pPr>
            <a:r>
              <a:rPr lang="en-GB" sz="2800" dirty="0">
                <a:solidFill>
                  <a:srgbClr val="000000"/>
                </a:solidFill>
              </a:rPr>
              <a:t>Established in 2004 by the Board of Directors of UK Athletics.</a:t>
            </a:r>
          </a:p>
          <a:p>
            <a:pPr lvl="1"/>
            <a:endParaRPr lang="en-GB" sz="2800" dirty="0">
              <a:solidFill>
                <a:srgbClr val="000000"/>
              </a:solidFill>
            </a:endParaRPr>
          </a:p>
          <a:p>
            <a:pPr marL="457200" lvl="1" indent="0">
              <a:buNone/>
            </a:pPr>
            <a:r>
              <a:rPr lang="en-GB" sz="2800" dirty="0">
                <a:solidFill>
                  <a:srgbClr val="000000"/>
                </a:solidFill>
              </a:rPr>
              <a:t>TAG has been identified as the conduit through which the technical delivery of the sport can best be served and supported.</a:t>
            </a:r>
          </a:p>
          <a:p>
            <a:pPr marL="0" indent="0">
              <a:buNone/>
            </a:pPr>
            <a:endParaRPr lang="en-GB" sz="2400" dirty="0">
              <a:solidFill>
                <a:srgbClr val="000000"/>
              </a:solidFill>
            </a:endParaRPr>
          </a:p>
          <a:p>
            <a:endParaRPr lang="en-GB" sz="2400" dirty="0">
              <a:solidFill>
                <a:srgbClr val="000000"/>
              </a:solidFill>
            </a:endParaRPr>
          </a:p>
        </p:txBody>
      </p:sp>
    </p:spTree>
    <p:extLst>
      <p:ext uri="{BB962C8B-B14F-4D97-AF65-F5344CB8AC3E}">
        <p14:creationId xmlns:p14="http://schemas.microsoft.com/office/powerpoint/2010/main" val="166376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640079" y="2053641"/>
            <a:ext cx="3669161" cy="2760098"/>
          </a:xfrm>
        </p:spPr>
        <p:txBody>
          <a:bodyPr>
            <a:normAutofit/>
          </a:bodyPr>
          <a:lstStyle/>
          <a:p>
            <a:pPr algn="ctr"/>
            <a:r>
              <a:rPr lang="en-GB" sz="6000" b="1" dirty="0">
                <a:solidFill>
                  <a:srgbClr val="FFFFFF"/>
                </a:solidFill>
              </a:rPr>
              <a:t>What do they do?</a:t>
            </a:r>
            <a:br>
              <a:rPr lang="en-GB" dirty="0">
                <a:solidFill>
                  <a:srgbClr val="FFFFFF"/>
                </a:solidFill>
              </a:rPr>
            </a:br>
            <a:endParaRPr lang="en-GB" dirty="0">
              <a:solidFill>
                <a:srgbClr val="FFFFFF"/>
              </a:solidFill>
            </a:endParaRP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5314548" y="801865"/>
            <a:ext cx="6082110" cy="5688875"/>
          </a:xfrm>
        </p:spPr>
        <p:txBody>
          <a:bodyPr anchor="ctr">
            <a:normAutofit/>
          </a:bodyPr>
          <a:lstStyle/>
          <a:p>
            <a:pPr marL="457200" lvl="1" indent="0">
              <a:buNone/>
            </a:pPr>
            <a:r>
              <a:rPr lang="en-GB" sz="2800" dirty="0">
                <a:solidFill>
                  <a:srgbClr val="000000"/>
                </a:solidFill>
              </a:rPr>
              <a:t>TAG must: </a:t>
            </a:r>
          </a:p>
          <a:p>
            <a:pPr marL="457200" lvl="1" indent="0">
              <a:buNone/>
            </a:pPr>
            <a:endParaRPr lang="en-GB" sz="2800" dirty="0">
              <a:solidFill>
                <a:srgbClr val="000000"/>
              </a:solidFill>
            </a:endParaRPr>
          </a:p>
          <a:p>
            <a:pPr marL="914400" lvl="1" indent="-457200">
              <a:buFont typeface="+mj-lt"/>
              <a:buAutoNum type="arabicPeriod"/>
            </a:pPr>
            <a:r>
              <a:rPr lang="en-GB" sz="2800" dirty="0">
                <a:solidFill>
                  <a:srgbClr val="000000"/>
                </a:solidFill>
              </a:rPr>
              <a:t>Report regularly to the Board  </a:t>
            </a:r>
          </a:p>
          <a:p>
            <a:pPr marL="914400" lvl="1" indent="-457200">
              <a:buFont typeface="+mj-lt"/>
              <a:buAutoNum type="arabicPeriod"/>
            </a:pPr>
            <a:endParaRPr lang="en-GB" sz="2800" dirty="0">
              <a:solidFill>
                <a:srgbClr val="000000"/>
              </a:solidFill>
            </a:endParaRPr>
          </a:p>
          <a:p>
            <a:pPr marL="914400" lvl="1" indent="-457200">
              <a:buFont typeface="+mj-lt"/>
              <a:buAutoNum type="arabicPeriod"/>
            </a:pPr>
            <a:r>
              <a:rPr lang="en-GB" sz="2800" dirty="0">
                <a:solidFill>
                  <a:srgbClr val="000000"/>
                </a:solidFill>
              </a:rPr>
              <a:t>Follow policy as identified by the Board </a:t>
            </a:r>
          </a:p>
          <a:p>
            <a:pPr marL="914400" lvl="1" indent="-457200">
              <a:buFont typeface="+mj-lt"/>
              <a:buAutoNum type="arabicPeriod"/>
            </a:pPr>
            <a:endParaRPr lang="en-GB" sz="2800" dirty="0">
              <a:solidFill>
                <a:srgbClr val="000000"/>
              </a:solidFill>
            </a:endParaRPr>
          </a:p>
          <a:p>
            <a:pPr marL="914400" lvl="1" indent="-457200">
              <a:buFont typeface="+mj-lt"/>
              <a:buAutoNum type="arabicPeriod"/>
            </a:pPr>
            <a:r>
              <a:rPr lang="en-GB" sz="2800" dirty="0">
                <a:solidFill>
                  <a:srgbClr val="000000"/>
                </a:solidFill>
              </a:rPr>
              <a:t>Elect a Chair for a twelve-month period from members within the group at the first meeting of each year, UKA Board to approve the Chair </a:t>
            </a:r>
          </a:p>
          <a:p>
            <a:endParaRPr lang="en-GB" sz="2400" dirty="0">
              <a:solidFill>
                <a:srgbClr val="000000"/>
              </a:solidFill>
            </a:endParaRPr>
          </a:p>
        </p:txBody>
      </p:sp>
    </p:spTree>
    <p:extLst>
      <p:ext uri="{BB962C8B-B14F-4D97-AF65-F5344CB8AC3E}">
        <p14:creationId xmlns:p14="http://schemas.microsoft.com/office/powerpoint/2010/main" val="181026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4867EAF-AE1D-4322-9DE8-383AE3F7B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 y="-4691"/>
            <a:ext cx="544692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0676238-7F95-4EEB-836A-7D23927873A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85C75F8-7FCB-47C1-A5F2-277B3F592D20}"/>
              </a:ext>
            </a:extLst>
          </p:cNvPr>
          <p:cNvSpPr>
            <a:spLocks noGrp="1"/>
          </p:cNvSpPr>
          <p:nvPr>
            <p:ph type="title"/>
          </p:nvPr>
        </p:nvSpPr>
        <p:spPr>
          <a:xfrm>
            <a:off x="652484" y="1842656"/>
            <a:ext cx="3658053" cy="3055165"/>
          </a:xfrm>
        </p:spPr>
        <p:txBody>
          <a:bodyPr vert="horz" lIns="91440" tIns="45720" rIns="91440" bIns="45720" rtlCol="0" anchor="t">
            <a:normAutofit/>
          </a:bodyPr>
          <a:lstStyle/>
          <a:p>
            <a:pPr algn="ctr"/>
            <a:br>
              <a:rPr lang="en-US" sz="6000" b="1" dirty="0">
                <a:solidFill>
                  <a:srgbClr val="FFFFFF"/>
                </a:solidFill>
              </a:rPr>
            </a:br>
            <a:r>
              <a:rPr lang="en-US" sz="6000" b="1" dirty="0">
                <a:solidFill>
                  <a:srgbClr val="FFFFFF"/>
                </a:solidFill>
              </a:rPr>
              <a:t>What are they </a:t>
            </a:r>
            <a:r>
              <a:rPr lang="en-US" sz="6000" dirty="0">
                <a:solidFill>
                  <a:srgbClr val="FFFFFF"/>
                </a:solidFill>
              </a:rPr>
              <a:t>?</a:t>
            </a:r>
            <a:endParaRPr lang="en-US" sz="60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6F350353-5FEB-4E3E-898D-04F6A7B1695F}"/>
              </a:ext>
            </a:extLst>
          </p:cNvPr>
          <p:cNvSpPr>
            <a:spLocks noGrp="1"/>
          </p:cNvSpPr>
          <p:nvPr>
            <p:ph idx="1"/>
          </p:nvPr>
        </p:nvSpPr>
        <p:spPr>
          <a:xfrm>
            <a:off x="5906878" y="1825625"/>
            <a:ext cx="5446921" cy="4351338"/>
          </a:xfrm>
        </p:spPr>
        <p:txBody>
          <a:bodyPr/>
          <a:lstStyle/>
          <a:p>
            <a:pPr marL="0" indent="0">
              <a:buNone/>
            </a:pPr>
            <a:r>
              <a:rPr lang="en-GB" sz="3600" dirty="0">
                <a:solidFill>
                  <a:schemeClr val="bg1"/>
                </a:solidFill>
              </a:rPr>
              <a:t>TRI-REGIONAL GROUP </a:t>
            </a:r>
          </a:p>
          <a:p>
            <a:pPr marL="0" indent="0">
              <a:buNone/>
            </a:pPr>
            <a:endParaRPr lang="en-GB" sz="3600" dirty="0">
              <a:solidFill>
                <a:schemeClr val="bg1"/>
              </a:solidFill>
            </a:endParaRPr>
          </a:p>
          <a:p>
            <a:pPr marL="0" indent="0">
              <a:buNone/>
            </a:pPr>
            <a:r>
              <a:rPr lang="en-US" sz="3600" dirty="0">
                <a:solidFill>
                  <a:schemeClr val="bg1"/>
                </a:solidFill>
              </a:rPr>
              <a:t>PEER GROUP</a:t>
            </a:r>
          </a:p>
          <a:p>
            <a:pPr marL="0" indent="0">
              <a:buNone/>
            </a:pPr>
            <a:endParaRPr lang="en-US" sz="3600" dirty="0">
              <a:solidFill>
                <a:schemeClr val="bg1"/>
              </a:solidFill>
            </a:endParaRPr>
          </a:p>
          <a:p>
            <a:pPr marL="0" indent="0">
              <a:buNone/>
            </a:pPr>
            <a:r>
              <a:rPr lang="en-US" sz="3600" dirty="0">
                <a:solidFill>
                  <a:schemeClr val="bg1"/>
                </a:solidFill>
              </a:rPr>
              <a:t>TECHNICAL ADVISORY GROUP</a:t>
            </a:r>
          </a:p>
          <a:p>
            <a:pPr lvl="0"/>
            <a:endParaRPr lang="en-US" dirty="0">
              <a:solidFill>
                <a:schemeClr val="bg1"/>
              </a:solidFill>
            </a:endParaRPr>
          </a:p>
        </p:txBody>
      </p:sp>
    </p:spTree>
    <p:extLst>
      <p:ext uri="{BB962C8B-B14F-4D97-AF65-F5344CB8AC3E}">
        <p14:creationId xmlns:p14="http://schemas.microsoft.com/office/powerpoint/2010/main" val="184384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640079" y="2053641"/>
            <a:ext cx="3669161" cy="2760098"/>
          </a:xfrm>
        </p:spPr>
        <p:txBody>
          <a:bodyPr>
            <a:normAutofit/>
          </a:bodyPr>
          <a:lstStyle/>
          <a:p>
            <a:pPr algn="ctr"/>
            <a:r>
              <a:rPr lang="en-GB" sz="6000" b="1" dirty="0">
                <a:solidFill>
                  <a:srgbClr val="FFFFFF"/>
                </a:solidFill>
              </a:rPr>
              <a:t>Terms of Reference </a:t>
            </a:r>
            <a:br>
              <a:rPr lang="en-GB" dirty="0">
                <a:solidFill>
                  <a:srgbClr val="FFFFFF"/>
                </a:solidFill>
              </a:rPr>
            </a:br>
            <a:endParaRPr lang="en-GB" dirty="0">
              <a:solidFill>
                <a:srgbClr val="FFFFFF"/>
              </a:solidFill>
            </a:endParaRP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5314548" y="277792"/>
            <a:ext cx="6082110" cy="5754708"/>
          </a:xfrm>
        </p:spPr>
        <p:txBody>
          <a:bodyPr anchor="ctr">
            <a:normAutofit/>
          </a:bodyPr>
          <a:lstStyle/>
          <a:p>
            <a:pPr marL="457200" indent="-457200">
              <a:buFont typeface="+mj-lt"/>
              <a:buAutoNum type="arabicPeriod"/>
            </a:pPr>
            <a:r>
              <a:rPr lang="en-GB" sz="2400" dirty="0">
                <a:solidFill>
                  <a:srgbClr val="000000"/>
                </a:solidFill>
              </a:rPr>
              <a:t>Review the technical needs of competition</a:t>
            </a:r>
          </a:p>
          <a:p>
            <a:pPr marL="457200" indent="-457200">
              <a:buFont typeface="+mj-lt"/>
              <a:buAutoNum type="arabicPeriod"/>
            </a:pPr>
            <a:r>
              <a:rPr lang="en-GB" sz="2400" dirty="0">
                <a:solidFill>
                  <a:srgbClr val="000000"/>
                </a:solidFill>
              </a:rPr>
              <a:t>Manage a structure for the appointment of officials to the athletics events promoted by UK Athletics.</a:t>
            </a:r>
          </a:p>
          <a:p>
            <a:pPr marL="457200" indent="-457200">
              <a:buFont typeface="+mj-lt"/>
              <a:buAutoNum type="arabicPeriod"/>
            </a:pPr>
            <a:r>
              <a:rPr lang="en-GB" sz="2400" dirty="0">
                <a:solidFill>
                  <a:srgbClr val="000000"/>
                </a:solidFill>
              </a:rPr>
              <a:t>Approve, sanction and control technical officials working within the UK Athletics framework.</a:t>
            </a:r>
          </a:p>
          <a:p>
            <a:pPr marL="457200" indent="-457200">
              <a:buFont typeface="+mj-lt"/>
              <a:buAutoNum type="arabicPeriod"/>
            </a:pPr>
            <a:r>
              <a:rPr lang="en-GB" sz="2400" dirty="0">
                <a:solidFill>
                  <a:srgbClr val="000000"/>
                </a:solidFill>
              </a:rPr>
              <a:t>Design and implement a co-ordinated programme of education and training for all technical officials covering the needs of all stages of officiating including ‘grass roots’, regional, national and international levels.</a:t>
            </a:r>
          </a:p>
          <a:p>
            <a:pPr marL="457200" indent="-457200">
              <a:buFont typeface="+mj-lt"/>
              <a:buAutoNum type="arabicPeriod"/>
            </a:pPr>
            <a:r>
              <a:rPr lang="en-GB" sz="2400" dirty="0">
                <a:solidFill>
                  <a:srgbClr val="000000"/>
                </a:solidFill>
              </a:rPr>
              <a:t>Promote the best interests of technical officials in all activities and giving them advice on the same.</a:t>
            </a:r>
          </a:p>
        </p:txBody>
      </p:sp>
    </p:spTree>
    <p:extLst>
      <p:ext uri="{BB962C8B-B14F-4D97-AF65-F5344CB8AC3E}">
        <p14:creationId xmlns:p14="http://schemas.microsoft.com/office/powerpoint/2010/main" val="153791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640079" y="2053641"/>
            <a:ext cx="3669161" cy="2760098"/>
          </a:xfrm>
        </p:spPr>
        <p:txBody>
          <a:bodyPr>
            <a:normAutofit/>
          </a:bodyPr>
          <a:lstStyle/>
          <a:p>
            <a:pPr algn="ctr"/>
            <a:r>
              <a:rPr lang="en-GB" sz="6000" b="1" dirty="0" err="1">
                <a:solidFill>
                  <a:srgbClr val="FFFFFF"/>
                </a:solidFill>
              </a:rPr>
              <a:t>Contd</a:t>
            </a:r>
            <a:r>
              <a:rPr lang="en-GB" sz="6000" b="1" dirty="0">
                <a:solidFill>
                  <a:srgbClr val="FFFFFF"/>
                </a:solidFill>
              </a:rPr>
              <a:t>/</a:t>
            </a:r>
            <a:br>
              <a:rPr lang="en-GB" dirty="0">
                <a:solidFill>
                  <a:srgbClr val="FFFFFF"/>
                </a:solidFill>
              </a:rPr>
            </a:br>
            <a:endParaRPr lang="en-GB" dirty="0">
              <a:solidFill>
                <a:srgbClr val="FFFFFF"/>
              </a:solidFill>
            </a:endParaRP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5314547" y="277792"/>
            <a:ext cx="6514779" cy="5754708"/>
          </a:xfrm>
        </p:spPr>
        <p:txBody>
          <a:bodyPr anchor="ctr">
            <a:normAutofit fontScale="85000" lnSpcReduction="10000"/>
          </a:bodyPr>
          <a:lstStyle/>
          <a:p>
            <a:pPr marL="457200" indent="-457200">
              <a:buFont typeface="+mj-lt"/>
              <a:buAutoNum type="arabicPeriod" startAt="6"/>
            </a:pPr>
            <a:r>
              <a:rPr lang="en-GB" sz="2400" dirty="0">
                <a:solidFill>
                  <a:srgbClr val="000000"/>
                </a:solidFill>
              </a:rPr>
              <a:t>Consider and advocate  the most appropriate technological advances in the delivery of the sport and how they may be incorporated into best practice. </a:t>
            </a:r>
          </a:p>
          <a:p>
            <a:pPr marL="457200" indent="-457200">
              <a:buFont typeface="+mj-lt"/>
              <a:buAutoNum type="arabicPeriod" startAt="6"/>
            </a:pPr>
            <a:r>
              <a:rPr lang="en-GB" sz="2400" dirty="0">
                <a:solidFill>
                  <a:srgbClr val="000000"/>
                </a:solidFill>
              </a:rPr>
              <a:t>Maintaining a careful review of the need for technical rule changes within the UK and seeking advice from the Rules Advisory Group and other sources before recommending changes to the Board. </a:t>
            </a:r>
          </a:p>
          <a:p>
            <a:pPr marL="457200" indent="-457200">
              <a:buFont typeface="+mj-lt"/>
              <a:buAutoNum type="arabicPeriod" startAt="6"/>
            </a:pPr>
            <a:r>
              <a:rPr lang="en-GB" sz="2400" dirty="0">
                <a:solidFill>
                  <a:srgbClr val="000000"/>
                </a:solidFill>
              </a:rPr>
              <a:t>Review the Technical Rules and make recommendations to the UK Board as to changes to be proposed internally by Great Britain and Northern Ireland at the IAAF Congress.</a:t>
            </a:r>
          </a:p>
          <a:p>
            <a:pPr marL="457200" indent="-457200">
              <a:buFont typeface="+mj-lt"/>
              <a:buAutoNum type="arabicPeriod" startAt="6"/>
            </a:pPr>
            <a:r>
              <a:rPr lang="en-GB" sz="2400" dirty="0">
                <a:solidFill>
                  <a:srgbClr val="000000"/>
                </a:solidFill>
              </a:rPr>
              <a:t>Review the text of recommended changes to IAAF Rules produced for the bi-annual IAAF Congress and providing advice to the UKA delegates to the Congress as to UKA’s support or otherwise for such proposals.</a:t>
            </a:r>
          </a:p>
          <a:p>
            <a:pPr marL="457200" indent="-457200">
              <a:buFont typeface="+mj-lt"/>
              <a:buAutoNum type="arabicPeriod" startAt="6"/>
            </a:pPr>
            <a:r>
              <a:rPr lang="en-GB" sz="2400" dirty="0">
                <a:solidFill>
                  <a:srgbClr val="000000"/>
                </a:solidFill>
              </a:rPr>
              <a:t>Receive applications for UK Records and ratifying them as appropriate. Where TAG has any concerns about irregularities or omissions it will seek further advice from the UKA Board. The Chair of TAG will send regular reports on records ratified to the Chair of the UKA Board. </a:t>
            </a:r>
          </a:p>
        </p:txBody>
      </p:sp>
    </p:spTree>
    <p:extLst>
      <p:ext uri="{BB962C8B-B14F-4D97-AF65-F5344CB8AC3E}">
        <p14:creationId xmlns:p14="http://schemas.microsoft.com/office/powerpoint/2010/main" val="337282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239843" y="2053641"/>
            <a:ext cx="4069397" cy="2760098"/>
          </a:xfrm>
        </p:spPr>
        <p:txBody>
          <a:bodyPr>
            <a:normAutofit/>
          </a:bodyPr>
          <a:lstStyle/>
          <a:p>
            <a:pPr algn="ctr"/>
            <a:br>
              <a:rPr lang="en-GB" dirty="0">
                <a:solidFill>
                  <a:srgbClr val="FFFFFF"/>
                </a:solidFill>
              </a:rPr>
            </a:br>
            <a:r>
              <a:rPr lang="en-GB" sz="6000" b="1" dirty="0">
                <a:solidFill>
                  <a:srgbClr val="FFFFFF"/>
                </a:solidFill>
              </a:rPr>
              <a:t>THE SALIENT POINTS </a:t>
            </a: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5291527" y="734518"/>
            <a:ext cx="6477839" cy="5717706"/>
          </a:xfrm>
        </p:spPr>
        <p:txBody>
          <a:bodyPr anchor="ctr">
            <a:normAutofit/>
          </a:bodyPr>
          <a:lstStyle/>
          <a:p>
            <a:pPr marL="0" lvl="0" indent="0">
              <a:lnSpc>
                <a:spcPct val="100000"/>
              </a:lnSpc>
              <a:spcBef>
                <a:spcPts val="0"/>
              </a:spcBef>
              <a:buNone/>
            </a:pPr>
            <a:r>
              <a:rPr lang="en-GB" sz="2400" b="1" dirty="0">
                <a:solidFill>
                  <a:prstClr val="black"/>
                </a:solidFill>
              </a:rPr>
              <a:t>Lead on Education of Officials </a:t>
            </a:r>
            <a:r>
              <a:rPr lang="en-GB" sz="2400" dirty="0">
                <a:solidFill>
                  <a:prstClr val="black"/>
                </a:solidFill>
              </a:rPr>
              <a:t> e.g. there are 2 sub groups one for track and field and one for endurance which report to TAG</a:t>
            </a:r>
          </a:p>
          <a:p>
            <a:pPr marL="0" lvl="0" indent="0">
              <a:lnSpc>
                <a:spcPct val="100000"/>
              </a:lnSpc>
              <a:spcBef>
                <a:spcPts val="0"/>
              </a:spcBef>
              <a:buNone/>
            </a:pPr>
            <a:r>
              <a:rPr lang="en-GB" sz="2400" dirty="0">
                <a:solidFill>
                  <a:prstClr val="black"/>
                </a:solidFill>
              </a:rPr>
              <a:t> </a:t>
            </a:r>
          </a:p>
          <a:p>
            <a:pPr marL="0" lvl="0" indent="0">
              <a:lnSpc>
                <a:spcPct val="100000"/>
              </a:lnSpc>
              <a:spcBef>
                <a:spcPts val="0"/>
              </a:spcBef>
              <a:buNone/>
            </a:pPr>
            <a:r>
              <a:rPr lang="en-GB" sz="2400" b="1" dirty="0">
                <a:solidFill>
                  <a:prstClr val="black"/>
                </a:solidFill>
              </a:rPr>
              <a:t>Rule changes both UKA and IAAF </a:t>
            </a:r>
            <a:r>
              <a:rPr lang="en-GB" sz="2400" dirty="0">
                <a:solidFill>
                  <a:prstClr val="black"/>
                </a:solidFill>
              </a:rPr>
              <a:t>e.g. you may of received an email asking for consideration of rule changes; then they keep us updated and publish the rules changes/amendments.</a:t>
            </a:r>
          </a:p>
          <a:p>
            <a:pPr marL="0" lvl="0" indent="0">
              <a:lnSpc>
                <a:spcPct val="100000"/>
              </a:lnSpc>
              <a:spcBef>
                <a:spcPts val="0"/>
              </a:spcBef>
              <a:buNone/>
            </a:pPr>
            <a:r>
              <a:rPr lang="en-GB" sz="2400" dirty="0">
                <a:solidFill>
                  <a:prstClr val="black"/>
                </a:solidFill>
              </a:rPr>
              <a:t> </a:t>
            </a:r>
          </a:p>
          <a:p>
            <a:pPr marL="0" lvl="0" indent="0">
              <a:lnSpc>
                <a:spcPct val="100000"/>
              </a:lnSpc>
              <a:spcBef>
                <a:spcPts val="0"/>
              </a:spcBef>
              <a:buNone/>
            </a:pPr>
            <a:r>
              <a:rPr lang="en-GB" sz="2400" b="1" dirty="0">
                <a:solidFill>
                  <a:prstClr val="black"/>
                </a:solidFill>
              </a:rPr>
              <a:t>Consider technology in the delivery of the sport</a:t>
            </a:r>
            <a:r>
              <a:rPr lang="en-GB" sz="2400" dirty="0">
                <a:solidFill>
                  <a:prstClr val="black"/>
                </a:solidFill>
              </a:rPr>
              <a:t>  e.g. Currently encouragement is being given to the development of an electronic gun system and consideration is given as to what level of technology is required for licences at each level </a:t>
            </a:r>
            <a:r>
              <a:rPr lang="en-GB" sz="2400" dirty="0" err="1">
                <a:solidFill>
                  <a:prstClr val="black"/>
                </a:solidFill>
              </a:rPr>
              <a:t>eg</a:t>
            </a:r>
            <a:r>
              <a:rPr lang="en-GB" sz="2400" dirty="0">
                <a:solidFill>
                  <a:prstClr val="black"/>
                </a:solidFill>
              </a:rPr>
              <a:t> at which level will photo finish be required etc.</a:t>
            </a:r>
          </a:p>
          <a:p>
            <a:pPr marL="0" lvl="0" indent="0">
              <a:lnSpc>
                <a:spcPct val="100000"/>
              </a:lnSpc>
              <a:spcBef>
                <a:spcPts val="0"/>
              </a:spcBef>
              <a:buNone/>
            </a:pPr>
            <a:endParaRPr lang="en-GB" dirty="0"/>
          </a:p>
          <a:p>
            <a:pPr marL="457200" indent="-457200">
              <a:buFont typeface="+mj-lt"/>
              <a:buAutoNum type="arabicPeriod" startAt="6"/>
            </a:pPr>
            <a:endParaRPr lang="en-GB" sz="2400" dirty="0">
              <a:solidFill>
                <a:srgbClr val="000000"/>
              </a:solidFill>
            </a:endParaRPr>
          </a:p>
        </p:txBody>
      </p:sp>
    </p:spTree>
    <p:extLst>
      <p:ext uri="{BB962C8B-B14F-4D97-AF65-F5344CB8AC3E}">
        <p14:creationId xmlns:p14="http://schemas.microsoft.com/office/powerpoint/2010/main" val="1666655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CDA0D1C-FC3B-497C-B984-96FE1C7D98C5}"/>
              </a:ext>
            </a:extLst>
          </p:cNvPr>
          <p:cNvSpPr>
            <a:spLocks noGrp="1"/>
          </p:cNvSpPr>
          <p:nvPr>
            <p:ph type="title"/>
          </p:nvPr>
        </p:nvSpPr>
        <p:spPr>
          <a:xfrm>
            <a:off x="640079" y="2053641"/>
            <a:ext cx="3669161" cy="2760098"/>
          </a:xfrm>
        </p:spPr>
        <p:txBody>
          <a:bodyPr>
            <a:normAutofit/>
          </a:bodyPr>
          <a:lstStyle/>
          <a:p>
            <a:pPr algn="ctr"/>
            <a:r>
              <a:rPr lang="en-GB" sz="6000" b="1" dirty="0">
                <a:solidFill>
                  <a:srgbClr val="FFFFFF"/>
                </a:solidFill>
              </a:rPr>
              <a:t>PROJECT WORK</a:t>
            </a:r>
          </a:p>
        </p:txBody>
      </p:sp>
      <p:sp>
        <p:nvSpPr>
          <p:cNvPr id="3" name="Content Placeholder 2">
            <a:extLst>
              <a:ext uri="{FF2B5EF4-FFF2-40B4-BE49-F238E27FC236}">
                <a16:creationId xmlns:a16="http://schemas.microsoft.com/office/drawing/2014/main" id="{D3360DA9-25BA-4CDC-8984-F22E41A89EB9}"/>
              </a:ext>
            </a:extLst>
          </p:cNvPr>
          <p:cNvSpPr>
            <a:spLocks noGrp="1"/>
          </p:cNvSpPr>
          <p:nvPr>
            <p:ph idx="1"/>
          </p:nvPr>
        </p:nvSpPr>
        <p:spPr>
          <a:xfrm>
            <a:off x="4949319" y="277792"/>
            <a:ext cx="6880008" cy="5754708"/>
          </a:xfrm>
        </p:spPr>
        <p:txBody>
          <a:bodyPr anchor="ctr">
            <a:normAutofit fontScale="92500" lnSpcReduction="10000"/>
          </a:bodyPr>
          <a:lstStyle/>
          <a:p>
            <a:pPr marL="457200" lvl="1" indent="0">
              <a:buNone/>
            </a:pPr>
            <a:endParaRPr lang="en-GB" sz="2800" dirty="0">
              <a:solidFill>
                <a:schemeClr val="bg1"/>
              </a:solidFill>
            </a:endParaRPr>
          </a:p>
          <a:p>
            <a:pPr marL="457200" lvl="1" indent="0">
              <a:buNone/>
            </a:pPr>
            <a:endParaRPr lang="en-GB" sz="2800" dirty="0">
              <a:solidFill>
                <a:schemeClr val="bg1"/>
              </a:solidFill>
            </a:endParaRPr>
          </a:p>
          <a:p>
            <a:pPr marL="457200" lvl="1" indent="0">
              <a:buNone/>
            </a:pPr>
            <a:r>
              <a:rPr lang="en-GB" sz="2800" dirty="0">
                <a:solidFill>
                  <a:schemeClr val="bg1"/>
                </a:solidFill>
              </a:rPr>
              <a:t>With the approval of the Board TAG may: </a:t>
            </a:r>
          </a:p>
          <a:p>
            <a:pPr marL="457200" lvl="1" indent="0">
              <a:buNone/>
            </a:pPr>
            <a:endParaRPr lang="en-GB" sz="2800" dirty="0">
              <a:solidFill>
                <a:schemeClr val="bg1"/>
              </a:solidFill>
            </a:endParaRPr>
          </a:p>
          <a:p>
            <a:pPr lvl="1"/>
            <a:r>
              <a:rPr lang="en-GB" sz="2800" dirty="0">
                <a:solidFill>
                  <a:schemeClr val="bg1"/>
                </a:solidFill>
              </a:rPr>
              <a:t>co-opt members at appropriate times to take advantage of specific circumstance, experience and expertise</a:t>
            </a:r>
          </a:p>
          <a:p>
            <a:pPr lvl="1"/>
            <a:endParaRPr lang="en-GB" sz="2800" dirty="0">
              <a:solidFill>
                <a:schemeClr val="bg1"/>
              </a:solidFill>
            </a:endParaRPr>
          </a:p>
          <a:p>
            <a:pPr lvl="1"/>
            <a:r>
              <a:rPr lang="en-GB" sz="2800" dirty="0">
                <a:solidFill>
                  <a:schemeClr val="bg1"/>
                </a:solidFill>
              </a:rPr>
              <a:t>liaise and co-ordinate aspects of delivery and policy as relevant e.g. Health and Safety, Facilities</a:t>
            </a:r>
          </a:p>
          <a:p>
            <a:pPr lvl="1"/>
            <a:endParaRPr lang="en-GB" sz="2800" dirty="0">
              <a:solidFill>
                <a:schemeClr val="bg1"/>
              </a:solidFill>
            </a:endParaRPr>
          </a:p>
          <a:p>
            <a:pPr lvl="1"/>
            <a:r>
              <a:rPr lang="en-GB" sz="2800" dirty="0">
                <a:solidFill>
                  <a:schemeClr val="bg1"/>
                </a:solidFill>
              </a:rPr>
              <a:t>form sub-committees or working groups with suitable delegated powers for specific areas of development</a:t>
            </a:r>
            <a:endParaRPr lang="en-GB" sz="2200" dirty="0">
              <a:solidFill>
                <a:schemeClr val="bg1"/>
              </a:solidFill>
            </a:endParaRPr>
          </a:p>
          <a:p>
            <a:pPr>
              <a:buAutoNum type="arabicPeriod"/>
            </a:pPr>
            <a:endParaRPr lang="en-GB" dirty="0"/>
          </a:p>
          <a:p>
            <a:pPr marL="457200" indent="-457200">
              <a:buFont typeface="+mj-lt"/>
              <a:buAutoNum type="arabicPeriod" startAt="6"/>
            </a:pPr>
            <a:endParaRPr lang="en-GB" sz="2400" dirty="0">
              <a:solidFill>
                <a:srgbClr val="000000"/>
              </a:solidFill>
            </a:endParaRPr>
          </a:p>
        </p:txBody>
      </p:sp>
    </p:spTree>
    <p:extLst>
      <p:ext uri="{BB962C8B-B14F-4D97-AF65-F5344CB8AC3E}">
        <p14:creationId xmlns:p14="http://schemas.microsoft.com/office/powerpoint/2010/main" val="222082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1000"/>
                                        <p:tgtEl>
                                          <p:spTgt spid="3">
                                            <p:txEl>
                                              <p:pRg st="4" end="4"/>
                                            </p:txEl>
                                          </p:spTgt>
                                        </p:tgtEl>
                                      </p:cBhvr>
                                    </p:animEffect>
                                    <p:anim calcmode="lin" valueType="num">
                                      <p:cBhvr>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1000"/>
                                        <p:tgtEl>
                                          <p:spTgt spid="3">
                                            <p:txEl>
                                              <p:pRg st="8" end="8"/>
                                            </p:txEl>
                                          </p:spTgt>
                                        </p:tgtEl>
                                      </p:cBhvr>
                                    </p:animEffect>
                                    <p:anim calcmode="lin" valueType="num">
                                      <p:cBhvr>
                                        <p:cTn id="2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3E1A29-C150-4623-8BA0-9167E42D901C}"/>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Who are they?	</a:t>
            </a:r>
          </a:p>
        </p:txBody>
      </p:sp>
      <p:sp>
        <p:nvSpPr>
          <p:cNvPr id="3" name="Content Placeholder 2">
            <a:extLst>
              <a:ext uri="{FF2B5EF4-FFF2-40B4-BE49-F238E27FC236}">
                <a16:creationId xmlns:a16="http://schemas.microsoft.com/office/drawing/2014/main" id="{1A410E03-528B-4364-BD50-906246BE4114}"/>
              </a:ext>
            </a:extLst>
          </p:cNvPr>
          <p:cNvSpPr>
            <a:spLocks noGrp="1"/>
          </p:cNvSpPr>
          <p:nvPr>
            <p:ph idx="1"/>
          </p:nvPr>
        </p:nvSpPr>
        <p:spPr>
          <a:xfrm>
            <a:off x="5314548" y="801866"/>
            <a:ext cx="6082110" cy="5230634"/>
          </a:xfrm>
        </p:spPr>
        <p:txBody>
          <a:bodyPr anchor="ctr">
            <a:normAutofit/>
          </a:bodyPr>
          <a:lstStyle/>
          <a:p>
            <a:pPr marL="457200" lvl="1" indent="0">
              <a:buNone/>
            </a:pPr>
            <a:endParaRPr lang="en-GB" sz="2800" dirty="0">
              <a:solidFill>
                <a:schemeClr val="bg1"/>
              </a:solidFill>
            </a:endParaRPr>
          </a:p>
          <a:p>
            <a:pPr marL="457200" lvl="1" indent="0">
              <a:buNone/>
            </a:pPr>
            <a:br>
              <a:rPr lang="en-GB" dirty="0">
                <a:solidFill>
                  <a:schemeClr val="bg1"/>
                </a:solidFill>
              </a:rPr>
            </a:br>
            <a:endParaRPr lang="en-GB" sz="2200" dirty="0">
              <a:solidFill>
                <a:schemeClr val="bg1"/>
              </a:solidFill>
            </a:endParaRPr>
          </a:p>
        </p:txBody>
      </p:sp>
      <p:graphicFrame>
        <p:nvGraphicFramePr>
          <p:cNvPr id="4" name="Table 4">
            <a:extLst>
              <a:ext uri="{FF2B5EF4-FFF2-40B4-BE49-F238E27FC236}">
                <a16:creationId xmlns:a16="http://schemas.microsoft.com/office/drawing/2014/main" id="{77F1CCFB-F738-4C4D-AE0B-CD9414025B59}"/>
              </a:ext>
            </a:extLst>
          </p:cNvPr>
          <p:cNvGraphicFramePr>
            <a:graphicFrameLocks noGrp="1"/>
          </p:cNvGraphicFramePr>
          <p:nvPr>
            <p:extLst>
              <p:ext uri="{D42A27DB-BD31-4B8C-83A1-F6EECF244321}">
                <p14:modId xmlns:p14="http://schemas.microsoft.com/office/powerpoint/2010/main" val="2515426987"/>
              </p:ext>
            </p:extLst>
          </p:nvPr>
        </p:nvGraphicFramePr>
        <p:xfrm>
          <a:off x="5007207" y="1782501"/>
          <a:ext cx="6820032" cy="4949106"/>
        </p:xfrm>
        <a:graphic>
          <a:graphicData uri="http://schemas.openxmlformats.org/drawingml/2006/table">
            <a:tbl>
              <a:tblPr firstRow="1" bandRow="1">
                <a:tableStyleId>{5C22544A-7EE6-4342-B048-85BDC9FD1C3A}</a:tableStyleId>
              </a:tblPr>
              <a:tblGrid>
                <a:gridCol w="3617078">
                  <a:extLst>
                    <a:ext uri="{9D8B030D-6E8A-4147-A177-3AD203B41FA5}">
                      <a16:colId xmlns:a16="http://schemas.microsoft.com/office/drawing/2014/main" val="3835667306"/>
                    </a:ext>
                  </a:extLst>
                </a:gridCol>
                <a:gridCol w="3202954">
                  <a:extLst>
                    <a:ext uri="{9D8B030D-6E8A-4147-A177-3AD203B41FA5}">
                      <a16:colId xmlns:a16="http://schemas.microsoft.com/office/drawing/2014/main" val="2892064115"/>
                    </a:ext>
                  </a:extLst>
                </a:gridCol>
              </a:tblGrid>
              <a:tr h="4949106">
                <a:tc>
                  <a:txBody>
                    <a:bodyPr/>
                    <a:lstStyle/>
                    <a:p>
                      <a:pPr marL="457200" lvl="1" indent="0">
                        <a:buNone/>
                      </a:pPr>
                      <a:endParaRPr lang="en-GB" sz="2400" dirty="0">
                        <a:solidFill>
                          <a:schemeClr val="tx1"/>
                        </a:solidFill>
                      </a:endParaRPr>
                    </a:p>
                    <a:p>
                      <a:pPr marL="457200" lvl="1" indent="0">
                        <a:buNone/>
                      </a:pPr>
                      <a:endParaRPr lang="en-GB" sz="2400" dirty="0">
                        <a:solidFill>
                          <a:schemeClr val="bg1"/>
                        </a:solidFill>
                      </a:endParaRPr>
                    </a:p>
                    <a:p>
                      <a:pPr marL="457200" lvl="1" indent="0">
                        <a:buNone/>
                      </a:pPr>
                      <a:r>
                        <a:rPr lang="en-GB" sz="2400" dirty="0">
                          <a:solidFill>
                            <a:schemeClr val="bg1"/>
                          </a:solidFill>
                        </a:rPr>
                        <a:t>Linda Turner</a:t>
                      </a:r>
                    </a:p>
                    <a:p>
                      <a:pPr marL="457200" lvl="1" indent="0">
                        <a:buNone/>
                      </a:pPr>
                      <a:r>
                        <a:rPr lang="en-GB" sz="2400" dirty="0">
                          <a:solidFill>
                            <a:schemeClr val="bg1"/>
                          </a:solidFill>
                        </a:rPr>
                        <a:t>Alan Vincent </a:t>
                      </a:r>
                    </a:p>
                    <a:p>
                      <a:pPr marL="457200" lvl="1" indent="0">
                        <a:buNone/>
                      </a:pPr>
                      <a:r>
                        <a:rPr lang="en-GB" sz="2400" dirty="0">
                          <a:solidFill>
                            <a:schemeClr val="bg1"/>
                          </a:solidFill>
                        </a:rPr>
                        <a:t>Andrew Clatworthy</a:t>
                      </a:r>
                    </a:p>
                    <a:p>
                      <a:pPr marL="457200" lvl="1" indent="0">
                        <a:buNone/>
                      </a:pPr>
                      <a:r>
                        <a:rPr lang="en-GB" sz="2400" dirty="0">
                          <a:solidFill>
                            <a:schemeClr val="bg1"/>
                          </a:solidFill>
                        </a:rPr>
                        <a:t>Chris Cohen</a:t>
                      </a:r>
                    </a:p>
                    <a:p>
                      <a:pPr marL="457200" lvl="1" indent="0">
                        <a:buNone/>
                      </a:pPr>
                      <a:r>
                        <a:rPr lang="en-GB" sz="2400" dirty="0">
                          <a:solidFill>
                            <a:schemeClr val="bg1"/>
                          </a:solidFill>
                        </a:rPr>
                        <a:t>Alison Jordan</a:t>
                      </a:r>
                    </a:p>
                    <a:p>
                      <a:pPr marL="457200" lvl="1" indent="0">
                        <a:buNone/>
                      </a:pPr>
                      <a:r>
                        <a:rPr lang="en-GB" sz="2400" dirty="0">
                          <a:solidFill>
                            <a:schemeClr val="bg1"/>
                          </a:solidFill>
                        </a:rPr>
                        <a:t>Chris Haxell</a:t>
                      </a:r>
                    </a:p>
                    <a:p>
                      <a:pPr marL="457200" lvl="1" indent="0">
                        <a:buNone/>
                      </a:pPr>
                      <a:r>
                        <a:rPr lang="en-GB" sz="2400" dirty="0">
                          <a:solidFill>
                            <a:schemeClr val="bg1"/>
                          </a:solidFill>
                        </a:rPr>
                        <a:t>Dean Williams</a:t>
                      </a:r>
                    </a:p>
                    <a:p>
                      <a:pPr marL="457200" lvl="1" indent="0">
                        <a:buNone/>
                      </a:pPr>
                      <a:r>
                        <a:rPr lang="en-GB" sz="2400" dirty="0">
                          <a:solidFill>
                            <a:schemeClr val="bg1"/>
                          </a:solidFill>
                        </a:rPr>
                        <a:t>Graham Heeley</a:t>
                      </a:r>
                    </a:p>
                    <a:p>
                      <a:endParaRPr lang="en-GB" sz="2400" dirty="0">
                        <a:solidFill>
                          <a:schemeClr val="tx1"/>
                        </a:solidFill>
                      </a:endParaRPr>
                    </a:p>
                  </a:txBody>
                  <a:tcPr>
                    <a:noFill/>
                  </a:tcPr>
                </a:tc>
                <a:tc>
                  <a:txBody>
                    <a:bodyPr/>
                    <a:lstStyle/>
                    <a:p>
                      <a:pPr marL="457200" lvl="1" indent="0">
                        <a:buNone/>
                      </a:pPr>
                      <a:endParaRPr lang="en-GB" sz="2400" dirty="0">
                        <a:solidFill>
                          <a:schemeClr val="tx1"/>
                        </a:solidFill>
                      </a:endParaRPr>
                    </a:p>
                    <a:p>
                      <a:pPr marL="457200" lvl="1" indent="0">
                        <a:buNone/>
                      </a:pPr>
                      <a:endParaRPr lang="en-GB" sz="2400" dirty="0">
                        <a:solidFill>
                          <a:schemeClr val="tx1"/>
                        </a:solidFill>
                      </a:endParaRPr>
                    </a:p>
                    <a:p>
                      <a:pPr marL="457200" lvl="1" indent="0">
                        <a:buNone/>
                      </a:pPr>
                      <a:r>
                        <a:rPr lang="en-GB" sz="2400" dirty="0">
                          <a:solidFill>
                            <a:schemeClr val="bg1"/>
                          </a:solidFill>
                        </a:rPr>
                        <a:t>Stewart Barnes</a:t>
                      </a:r>
                    </a:p>
                    <a:p>
                      <a:pPr marL="457200" lvl="1" indent="0">
                        <a:buNone/>
                      </a:pPr>
                      <a:r>
                        <a:rPr lang="en-GB" sz="2400" dirty="0">
                          <a:solidFill>
                            <a:schemeClr val="bg1"/>
                          </a:solidFill>
                        </a:rPr>
                        <a:t>Alan Bell</a:t>
                      </a:r>
                    </a:p>
                    <a:p>
                      <a:pPr marL="457200" lvl="1" indent="0">
                        <a:buNone/>
                      </a:pPr>
                      <a:r>
                        <a:rPr lang="en-GB" sz="2400" dirty="0">
                          <a:solidFill>
                            <a:schemeClr val="bg1"/>
                          </a:solidFill>
                        </a:rPr>
                        <a:t>Malcolm Rogers</a:t>
                      </a:r>
                    </a:p>
                    <a:p>
                      <a:pPr marL="457200" lvl="1" indent="0">
                        <a:buNone/>
                      </a:pPr>
                      <a:r>
                        <a:rPr lang="en-GB" sz="2400" dirty="0">
                          <a:solidFill>
                            <a:schemeClr val="bg1"/>
                          </a:solidFill>
                        </a:rPr>
                        <a:t>John </a:t>
                      </a:r>
                      <a:r>
                        <a:rPr lang="en-GB" sz="2400" dirty="0" err="1">
                          <a:solidFill>
                            <a:schemeClr val="bg1"/>
                          </a:solidFill>
                        </a:rPr>
                        <a:t>Temperton</a:t>
                      </a:r>
                      <a:endParaRPr lang="en-GB" sz="2400" dirty="0">
                        <a:solidFill>
                          <a:schemeClr val="bg1"/>
                        </a:solidFill>
                      </a:endParaRPr>
                    </a:p>
                    <a:p>
                      <a:pPr marL="457200" lvl="1" indent="0">
                        <a:buNone/>
                      </a:pPr>
                      <a:r>
                        <a:rPr lang="en-GB" sz="2400" dirty="0">
                          <a:solidFill>
                            <a:schemeClr val="bg1"/>
                          </a:solidFill>
                        </a:rPr>
                        <a:t>Gavin Lightwood</a:t>
                      </a:r>
                    </a:p>
                    <a:p>
                      <a:pPr marL="457200" lvl="1" indent="0">
                        <a:buNone/>
                      </a:pPr>
                      <a:r>
                        <a:rPr lang="en-GB" sz="2400" dirty="0">
                          <a:solidFill>
                            <a:schemeClr val="bg1"/>
                          </a:solidFill>
                        </a:rPr>
                        <a:t>Donna Fraser</a:t>
                      </a:r>
                    </a:p>
                    <a:p>
                      <a:pPr marL="457200" lvl="1" indent="0">
                        <a:buNone/>
                      </a:pPr>
                      <a:r>
                        <a:rPr lang="en-GB" sz="2400" dirty="0">
                          <a:solidFill>
                            <a:schemeClr val="bg1"/>
                          </a:solidFill>
                        </a:rPr>
                        <a:t>Paula Gowing</a:t>
                      </a:r>
                    </a:p>
                    <a:p>
                      <a:pPr marL="457200" lvl="1" indent="0">
                        <a:buNone/>
                      </a:pPr>
                      <a:r>
                        <a:rPr lang="en-GB" sz="2400" dirty="0">
                          <a:solidFill>
                            <a:schemeClr val="bg1"/>
                          </a:solidFill>
                        </a:rPr>
                        <a:t>Matthew Downes</a:t>
                      </a:r>
                    </a:p>
                  </a:txBody>
                  <a:tcPr>
                    <a:noFill/>
                  </a:tcPr>
                </a:tc>
                <a:extLst>
                  <a:ext uri="{0D108BD9-81ED-4DB2-BD59-A6C34878D82A}">
                    <a16:rowId xmlns:a16="http://schemas.microsoft.com/office/drawing/2014/main" val="877952775"/>
                  </a:ext>
                </a:extLst>
              </a:tr>
            </a:tbl>
          </a:graphicData>
        </a:graphic>
      </p:graphicFrame>
      <p:sp>
        <p:nvSpPr>
          <p:cNvPr id="6" name="TextBox 5">
            <a:extLst>
              <a:ext uri="{FF2B5EF4-FFF2-40B4-BE49-F238E27FC236}">
                <a16:creationId xmlns:a16="http://schemas.microsoft.com/office/drawing/2014/main" id="{451364CD-78A3-4B6C-A535-4E604FDBD98A}"/>
              </a:ext>
            </a:extLst>
          </p:cNvPr>
          <p:cNvSpPr txBox="1"/>
          <p:nvPr/>
        </p:nvSpPr>
        <p:spPr>
          <a:xfrm>
            <a:off x="5314548" y="291086"/>
            <a:ext cx="6713316" cy="1569660"/>
          </a:xfrm>
          <a:prstGeom prst="rect">
            <a:avLst/>
          </a:prstGeom>
          <a:noFill/>
        </p:spPr>
        <p:txBody>
          <a:bodyPr wrap="square" rtlCol="0">
            <a:spAutoFit/>
          </a:bodyPr>
          <a:lstStyle/>
          <a:p>
            <a:r>
              <a:rPr lang="en-GB" sz="2400" b="1" dirty="0">
                <a:solidFill>
                  <a:schemeClr val="bg1"/>
                </a:solidFill>
              </a:rPr>
              <a:t>Moira Gallagher (Chair) </a:t>
            </a:r>
          </a:p>
          <a:p>
            <a:endParaRPr lang="en-GB" sz="2400" b="1" dirty="0">
              <a:solidFill>
                <a:schemeClr val="bg1"/>
              </a:solidFill>
            </a:endParaRPr>
          </a:p>
          <a:p>
            <a:r>
              <a:rPr lang="en-GB" sz="2400" b="1" dirty="0">
                <a:solidFill>
                  <a:schemeClr val="bg1"/>
                </a:solidFill>
              </a:rPr>
              <a:t>Arwel Williams (Chair of Endurance Education and Training Sub Group)</a:t>
            </a:r>
          </a:p>
        </p:txBody>
      </p:sp>
    </p:spTree>
    <p:extLst>
      <p:ext uri="{BB962C8B-B14F-4D97-AF65-F5344CB8AC3E}">
        <p14:creationId xmlns:p14="http://schemas.microsoft.com/office/powerpoint/2010/main" val="424551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3E1A29-C150-4623-8BA0-9167E42D901C}"/>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How do you get on TAG?	</a:t>
            </a:r>
          </a:p>
        </p:txBody>
      </p:sp>
      <p:sp>
        <p:nvSpPr>
          <p:cNvPr id="3" name="Content Placeholder 2">
            <a:extLst>
              <a:ext uri="{FF2B5EF4-FFF2-40B4-BE49-F238E27FC236}">
                <a16:creationId xmlns:a16="http://schemas.microsoft.com/office/drawing/2014/main" id="{1A410E03-528B-4364-BD50-906246BE4114}"/>
              </a:ext>
            </a:extLst>
          </p:cNvPr>
          <p:cNvSpPr>
            <a:spLocks noGrp="1"/>
          </p:cNvSpPr>
          <p:nvPr>
            <p:ph idx="1"/>
          </p:nvPr>
        </p:nvSpPr>
        <p:spPr>
          <a:xfrm>
            <a:off x="4595149" y="254643"/>
            <a:ext cx="7384648" cy="5777857"/>
          </a:xfrm>
        </p:spPr>
        <p:txBody>
          <a:bodyPr anchor="ctr">
            <a:normAutofit fontScale="92500" lnSpcReduction="10000"/>
          </a:bodyPr>
          <a:lstStyle/>
          <a:p>
            <a:pPr marL="457200" lvl="1" indent="0">
              <a:buNone/>
            </a:pPr>
            <a:r>
              <a:rPr lang="en-GB" sz="2800" dirty="0">
                <a:solidFill>
                  <a:schemeClr val="bg1"/>
                </a:solidFill>
              </a:rPr>
              <a:t>Membership of TAG is determined by the UKA Board and Senior Management of UK Athletics. </a:t>
            </a:r>
          </a:p>
          <a:p>
            <a:pPr marL="457200" lvl="1" indent="0">
              <a:buNone/>
            </a:pPr>
            <a:endParaRPr lang="en-GB" sz="2800" dirty="0">
              <a:solidFill>
                <a:schemeClr val="bg1"/>
              </a:solidFill>
            </a:endParaRPr>
          </a:p>
          <a:p>
            <a:pPr marL="457200" lvl="1" indent="0">
              <a:buNone/>
            </a:pPr>
            <a:r>
              <a:rPr lang="en-GB" sz="2800" dirty="0">
                <a:solidFill>
                  <a:schemeClr val="bg1"/>
                </a:solidFill>
              </a:rPr>
              <a:t>Invitees will be identified on the basis of: </a:t>
            </a:r>
          </a:p>
          <a:p>
            <a:pPr marL="457200" lvl="1" indent="0">
              <a:buNone/>
            </a:pPr>
            <a:endParaRPr lang="en-GB" sz="2800" dirty="0">
              <a:solidFill>
                <a:schemeClr val="bg1"/>
              </a:solidFill>
            </a:endParaRPr>
          </a:p>
          <a:p>
            <a:pPr marL="457200" lvl="1" indent="0">
              <a:buNone/>
            </a:pPr>
            <a:r>
              <a:rPr lang="en-GB" sz="2800" dirty="0">
                <a:solidFill>
                  <a:schemeClr val="bg1"/>
                </a:solidFill>
              </a:rPr>
              <a:t>Their international involvement in the delivery and management of the sport</a:t>
            </a:r>
          </a:p>
          <a:p>
            <a:pPr marL="457200" lvl="1" indent="0">
              <a:buNone/>
            </a:pPr>
            <a:endParaRPr lang="en-GB" sz="2800" dirty="0">
              <a:solidFill>
                <a:schemeClr val="bg1"/>
              </a:solidFill>
            </a:endParaRPr>
          </a:p>
          <a:p>
            <a:pPr marL="457200" lvl="1" indent="0">
              <a:buNone/>
            </a:pPr>
            <a:r>
              <a:rPr lang="en-GB" sz="2800" dirty="0">
                <a:solidFill>
                  <a:schemeClr val="bg1"/>
                </a:solidFill>
              </a:rPr>
              <a:t>Their ability to inform policy makers in the light of global, continental and national development and change</a:t>
            </a:r>
          </a:p>
          <a:p>
            <a:pPr marL="457200" lvl="1" indent="0">
              <a:buNone/>
            </a:pPr>
            <a:endParaRPr lang="en-GB" sz="2800" dirty="0">
              <a:solidFill>
                <a:schemeClr val="bg1"/>
              </a:solidFill>
            </a:endParaRPr>
          </a:p>
          <a:p>
            <a:pPr marL="457200" lvl="1" indent="0">
              <a:buNone/>
            </a:pPr>
            <a:r>
              <a:rPr lang="en-GB" sz="2800" dirty="0">
                <a:solidFill>
                  <a:schemeClr val="bg1"/>
                </a:solidFill>
              </a:rPr>
              <a:t>Their technical expertise to determine and implement development for the overall benefit of the officials’ workforce in the United Kingdom. </a:t>
            </a:r>
          </a:p>
          <a:p>
            <a:pPr marL="457200" lvl="1" indent="0">
              <a:buNone/>
            </a:pPr>
            <a:endParaRPr lang="en-GB" sz="2800" dirty="0">
              <a:solidFill>
                <a:schemeClr val="bg1"/>
              </a:solidFill>
            </a:endParaRPr>
          </a:p>
        </p:txBody>
      </p:sp>
    </p:spTree>
    <p:extLst>
      <p:ext uri="{BB962C8B-B14F-4D97-AF65-F5344CB8AC3E}">
        <p14:creationId xmlns:p14="http://schemas.microsoft.com/office/powerpoint/2010/main" val="170866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1000"/>
                                        <p:tgtEl>
                                          <p:spTgt spid="3">
                                            <p:txEl>
                                              <p:pRg st="8" end="8"/>
                                            </p:txEl>
                                          </p:spTgt>
                                        </p:tgtEl>
                                      </p:cBhvr>
                                    </p:animEffect>
                                    <p:anim calcmode="lin" valueType="num">
                                      <p:cBhvr>
                                        <p:cTn id="2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33E1A29-C150-4623-8BA0-9167E42D901C}"/>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More Info on TAG</a:t>
            </a:r>
          </a:p>
        </p:txBody>
      </p:sp>
      <p:sp>
        <p:nvSpPr>
          <p:cNvPr id="3" name="Content Placeholder 2">
            <a:extLst>
              <a:ext uri="{FF2B5EF4-FFF2-40B4-BE49-F238E27FC236}">
                <a16:creationId xmlns:a16="http://schemas.microsoft.com/office/drawing/2014/main" id="{1A410E03-528B-4364-BD50-906246BE4114}"/>
              </a:ext>
            </a:extLst>
          </p:cNvPr>
          <p:cNvSpPr>
            <a:spLocks noGrp="1"/>
          </p:cNvSpPr>
          <p:nvPr>
            <p:ph idx="1"/>
          </p:nvPr>
        </p:nvSpPr>
        <p:spPr>
          <a:xfrm>
            <a:off x="4595149" y="254643"/>
            <a:ext cx="7384648" cy="5777857"/>
          </a:xfrm>
        </p:spPr>
        <p:txBody>
          <a:bodyPr anchor="ctr">
            <a:normAutofit/>
          </a:bodyPr>
          <a:lstStyle/>
          <a:p>
            <a:pPr marL="457200" lvl="1" indent="0">
              <a:buNone/>
            </a:pPr>
            <a:r>
              <a:rPr lang="en-GB" sz="2800" dirty="0">
                <a:solidFill>
                  <a:schemeClr val="bg1"/>
                </a:solidFill>
              </a:rPr>
              <a:t>TAG publish all the minutes of their meetings on the UKA website</a:t>
            </a:r>
          </a:p>
          <a:p>
            <a:pPr marL="457200" lvl="1" indent="0">
              <a:buNone/>
            </a:pPr>
            <a:endParaRPr lang="en-GB" sz="2800" dirty="0">
              <a:solidFill>
                <a:schemeClr val="bg1"/>
              </a:solidFill>
            </a:endParaRPr>
          </a:p>
          <a:p>
            <a:pPr marL="457200" lvl="1" indent="0">
              <a:buNone/>
            </a:pPr>
            <a:r>
              <a:rPr lang="en-GB" sz="2800" dirty="0">
                <a:hlinkClick r:id="rId4"/>
              </a:rPr>
              <a:t>https://www.uka.org.uk/competitions/officials/technical-advisory-group/</a:t>
            </a:r>
            <a:r>
              <a:rPr lang="en-GB" sz="2800" dirty="0">
                <a:solidFill>
                  <a:schemeClr val="bg1"/>
                </a:solidFill>
              </a:rPr>
              <a:t>. </a:t>
            </a:r>
          </a:p>
          <a:p>
            <a:pPr marL="457200" lvl="1" indent="0">
              <a:buNone/>
            </a:pPr>
            <a:endParaRPr lang="en-GB" sz="2800" dirty="0">
              <a:solidFill>
                <a:schemeClr val="bg1"/>
              </a:solidFill>
            </a:endParaRPr>
          </a:p>
        </p:txBody>
      </p:sp>
    </p:spTree>
    <p:extLst>
      <p:ext uri="{BB962C8B-B14F-4D97-AF65-F5344CB8AC3E}">
        <p14:creationId xmlns:p14="http://schemas.microsoft.com/office/powerpoint/2010/main" val="308583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OTHER COUNCILS</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5426439" y="224851"/>
            <a:ext cx="5970219" cy="6115987"/>
          </a:xfrm>
        </p:spPr>
        <p:txBody>
          <a:bodyPr anchor="ctr">
            <a:normAutofit fontScale="92500" lnSpcReduction="10000"/>
          </a:bodyPr>
          <a:lstStyle/>
          <a:p>
            <a:pPr marL="0" indent="0">
              <a:buNone/>
            </a:pPr>
            <a:endParaRPr lang="en-GB" sz="3000" dirty="0">
              <a:solidFill>
                <a:srgbClr val="000000"/>
              </a:solidFill>
            </a:endParaRPr>
          </a:p>
          <a:p>
            <a:pPr marL="0" indent="0">
              <a:buNone/>
            </a:pPr>
            <a:r>
              <a:rPr lang="en-GB" sz="3000" dirty="0">
                <a:solidFill>
                  <a:srgbClr val="000000"/>
                </a:solidFill>
              </a:rPr>
              <a:t>Earlier on I touched on the Regional Council and </a:t>
            </a:r>
            <a:r>
              <a:rPr lang="en-GB" sz="3000" dirty="0">
                <a:solidFill>
                  <a:schemeClr val="bg1"/>
                </a:solidFill>
              </a:rPr>
              <a:t>Officials Portfolio Holder.  </a:t>
            </a:r>
            <a:endParaRPr lang="en-GB" sz="3000" dirty="0"/>
          </a:p>
          <a:p>
            <a:pPr marL="0" indent="0">
              <a:buNone/>
            </a:pPr>
            <a:endParaRPr lang="en-GB" sz="3000" dirty="0"/>
          </a:p>
          <a:p>
            <a:pPr marL="0" indent="0">
              <a:buNone/>
            </a:pPr>
            <a:r>
              <a:rPr lang="en-GB" sz="3000" dirty="0">
                <a:solidFill>
                  <a:schemeClr val="bg1"/>
                </a:solidFill>
              </a:rPr>
              <a:t>Each Regions has a council of people that take care of all aspects Athletics and each council has a person designated as Officials portfolio holder, who should liaise with us.</a:t>
            </a:r>
          </a:p>
          <a:p>
            <a:pPr marL="0" indent="0">
              <a:buNone/>
            </a:pPr>
            <a:endParaRPr lang="en-GB" sz="2400" b="1" dirty="0">
              <a:solidFill>
                <a:srgbClr val="000000"/>
              </a:solidFill>
            </a:endParaRPr>
          </a:p>
          <a:p>
            <a:pPr marL="0" indent="0">
              <a:buNone/>
            </a:pPr>
            <a:endParaRPr lang="en-GB" sz="3000" dirty="0">
              <a:solidFill>
                <a:srgbClr val="000000"/>
              </a:solidFill>
            </a:endParaRPr>
          </a:p>
          <a:p>
            <a:pPr marL="0" indent="0">
              <a:buNone/>
            </a:pPr>
            <a:r>
              <a:rPr lang="en-GB" sz="3200" dirty="0">
                <a:hlinkClick r:id="rId4"/>
              </a:rPr>
              <a:t>https://www.englandathletics.org/about-us/board-and-national-council/regional-councils/</a:t>
            </a:r>
            <a:endParaRPr lang="en-GB" sz="3200" dirty="0"/>
          </a:p>
          <a:p>
            <a:pPr marL="0" indent="0">
              <a:buNone/>
            </a:pPr>
            <a:endParaRPr lang="en-GB" sz="3000" dirty="0">
              <a:solidFill>
                <a:srgbClr val="000000"/>
              </a:solidFill>
            </a:endParaRPr>
          </a:p>
        </p:txBody>
      </p:sp>
    </p:spTree>
    <p:extLst>
      <p:ext uri="{BB962C8B-B14F-4D97-AF65-F5344CB8AC3E}">
        <p14:creationId xmlns:p14="http://schemas.microsoft.com/office/powerpoint/2010/main" val="127504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1000"/>
                                        <p:tgtEl>
                                          <p:spTgt spid="3">
                                            <p:txEl>
                                              <p:pRg st="6" end="6"/>
                                            </p:txEl>
                                          </p:spTgt>
                                        </p:tgtEl>
                                      </p:cBhvr>
                                    </p:animEffect>
                                    <p:anim calcmode="lin" valueType="num">
                                      <p:cBhvr>
                                        <p:cTn id="2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211FF3-454F-4564-BFA0-834D89D77243}"/>
              </a:ext>
            </a:extLst>
          </p:cNvPr>
          <p:cNvSpPr>
            <a:spLocks noGrp="1"/>
          </p:cNvSpPr>
          <p:nvPr>
            <p:ph type="title"/>
          </p:nvPr>
        </p:nvSpPr>
        <p:spPr>
          <a:xfrm>
            <a:off x="434716" y="2048951"/>
            <a:ext cx="3812816" cy="2760098"/>
          </a:xfrm>
        </p:spPr>
        <p:txBody>
          <a:bodyPr>
            <a:normAutofit/>
          </a:bodyPr>
          <a:lstStyle/>
          <a:p>
            <a:r>
              <a:rPr lang="en-GB" sz="6000" b="1" dirty="0">
                <a:solidFill>
                  <a:srgbClr val="FFFFFF"/>
                </a:solidFill>
              </a:rPr>
              <a:t>QUESTIONS AND ANSWERS</a:t>
            </a:r>
          </a:p>
        </p:txBody>
      </p:sp>
      <p:sp>
        <p:nvSpPr>
          <p:cNvPr id="3" name="Content Placeholder 2">
            <a:extLst>
              <a:ext uri="{FF2B5EF4-FFF2-40B4-BE49-F238E27FC236}">
                <a16:creationId xmlns:a16="http://schemas.microsoft.com/office/drawing/2014/main" id="{08237B05-E1E9-429C-95BF-734277C9840A}"/>
              </a:ext>
            </a:extLst>
          </p:cNvPr>
          <p:cNvSpPr>
            <a:spLocks noGrp="1"/>
          </p:cNvSpPr>
          <p:nvPr>
            <p:ph idx="1"/>
          </p:nvPr>
        </p:nvSpPr>
        <p:spPr>
          <a:xfrm>
            <a:off x="5426439" y="224851"/>
            <a:ext cx="5970219" cy="6115987"/>
          </a:xfrm>
        </p:spPr>
        <p:txBody>
          <a:bodyPr anchor="ctr">
            <a:normAutofit/>
          </a:bodyPr>
          <a:lstStyle/>
          <a:p>
            <a:pPr marL="0" indent="0">
              <a:buNone/>
            </a:pPr>
            <a:endParaRPr lang="en-GB" sz="3000" dirty="0">
              <a:solidFill>
                <a:srgbClr val="000000"/>
              </a:solidFill>
            </a:endParaRPr>
          </a:p>
          <a:p>
            <a:pPr marL="0" indent="0">
              <a:buNone/>
            </a:pPr>
            <a:r>
              <a:rPr lang="en-GB" sz="3000" dirty="0">
                <a:solidFill>
                  <a:srgbClr val="000000"/>
                </a:solidFill>
              </a:rPr>
              <a:t>Sue Smith</a:t>
            </a:r>
          </a:p>
          <a:p>
            <a:pPr marL="0" indent="0">
              <a:buNone/>
            </a:pPr>
            <a:r>
              <a:rPr lang="en-GB" sz="3000" dirty="0">
                <a:solidFill>
                  <a:srgbClr val="000000"/>
                </a:solidFill>
              </a:rPr>
              <a:t>Level 4 Field NTO</a:t>
            </a:r>
          </a:p>
          <a:p>
            <a:pPr marL="0" indent="0">
              <a:buNone/>
            </a:pPr>
            <a:endParaRPr lang="en-GB" sz="3000" dirty="0">
              <a:solidFill>
                <a:srgbClr val="000000"/>
              </a:solidFill>
            </a:endParaRPr>
          </a:p>
          <a:p>
            <a:pPr marL="0" indent="0">
              <a:buNone/>
            </a:pPr>
            <a:r>
              <a:rPr lang="en-GB" sz="3000" dirty="0">
                <a:solidFill>
                  <a:srgbClr val="000000"/>
                </a:solidFill>
              </a:rPr>
              <a:t>Email:  </a:t>
            </a:r>
            <a:r>
              <a:rPr lang="en-GB" sz="3000" dirty="0">
                <a:solidFill>
                  <a:srgbClr val="000000"/>
                </a:solidFill>
                <a:hlinkClick r:id="rId4"/>
              </a:rPr>
              <a:t>sue_smith_51@hotmail.com</a:t>
            </a:r>
            <a:endParaRPr lang="en-GB" sz="3000" dirty="0">
              <a:solidFill>
                <a:srgbClr val="000000"/>
              </a:solidFill>
            </a:endParaRPr>
          </a:p>
          <a:p>
            <a:pPr marL="0" indent="0">
              <a:buNone/>
            </a:pPr>
            <a:r>
              <a:rPr lang="en-GB" sz="3000" dirty="0">
                <a:solidFill>
                  <a:srgbClr val="000000"/>
                </a:solidFill>
              </a:rPr>
              <a:t>Tel : 07989 970104</a:t>
            </a:r>
          </a:p>
        </p:txBody>
      </p:sp>
    </p:spTree>
    <p:extLst>
      <p:ext uri="{BB962C8B-B14F-4D97-AF65-F5344CB8AC3E}">
        <p14:creationId xmlns:p14="http://schemas.microsoft.com/office/powerpoint/2010/main" val="2669320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6B2039C-99E7-4C32-9130-DAC63D5AC1FF}"/>
              </a:ext>
            </a:extLst>
          </p:cNvPr>
          <p:cNvSpPr>
            <a:spLocks noGrp="1"/>
          </p:cNvSpPr>
          <p:nvPr>
            <p:ph type="title"/>
          </p:nvPr>
        </p:nvSpPr>
        <p:spPr>
          <a:xfrm>
            <a:off x="640079" y="2053641"/>
            <a:ext cx="3669161" cy="2760098"/>
          </a:xfrm>
        </p:spPr>
        <p:txBody>
          <a:bodyPr>
            <a:noAutofit/>
          </a:bodyPr>
          <a:lstStyle/>
          <a:p>
            <a:pPr algn="ctr"/>
            <a:r>
              <a:rPr lang="en-GB" sz="6000" b="1" dirty="0">
                <a:solidFill>
                  <a:srgbClr val="FFFFFF"/>
                </a:solidFill>
              </a:rPr>
              <a:t>TRI-REGIONAL GROUPS</a:t>
            </a:r>
            <a:br>
              <a:rPr lang="en-GB" sz="6000" b="1" dirty="0">
                <a:solidFill>
                  <a:srgbClr val="FFFFFF"/>
                </a:solidFill>
              </a:rPr>
            </a:br>
            <a:br>
              <a:rPr lang="en-GB" sz="6000" b="1" dirty="0">
                <a:solidFill>
                  <a:srgbClr val="FFFFFF"/>
                </a:solidFill>
              </a:rPr>
            </a:br>
            <a:r>
              <a:rPr lang="en-GB" sz="6000" b="1" dirty="0">
                <a:solidFill>
                  <a:srgbClr val="FFFFFF"/>
                </a:solidFill>
              </a:rPr>
              <a:t>(TRNG)</a:t>
            </a:r>
          </a:p>
        </p:txBody>
      </p:sp>
      <p:sp>
        <p:nvSpPr>
          <p:cNvPr id="3" name="Content Placeholder 2">
            <a:extLst>
              <a:ext uri="{FF2B5EF4-FFF2-40B4-BE49-F238E27FC236}">
                <a16:creationId xmlns:a16="http://schemas.microsoft.com/office/drawing/2014/main" id="{BC5141F2-FB5F-4E7B-9611-2DE73A266E64}"/>
              </a:ext>
            </a:extLst>
          </p:cNvPr>
          <p:cNvSpPr>
            <a:spLocks noGrp="1"/>
          </p:cNvSpPr>
          <p:nvPr>
            <p:ph idx="1"/>
          </p:nvPr>
        </p:nvSpPr>
        <p:spPr>
          <a:xfrm>
            <a:off x="6090574" y="294291"/>
            <a:ext cx="5807136" cy="6316716"/>
          </a:xfrm>
        </p:spPr>
        <p:txBody>
          <a:bodyPr anchor="ctr">
            <a:normAutofit fontScale="92500" lnSpcReduction="20000"/>
          </a:bodyPr>
          <a:lstStyle/>
          <a:p>
            <a:r>
              <a:rPr lang="en-GB" sz="2400" dirty="0">
                <a:solidFill>
                  <a:srgbClr val="000000"/>
                </a:solidFill>
              </a:rPr>
              <a:t>In the past we were split into 3 Regions</a:t>
            </a:r>
          </a:p>
          <a:p>
            <a:endParaRPr lang="en-GB" sz="2400" dirty="0">
              <a:solidFill>
                <a:srgbClr val="000000"/>
              </a:solidFill>
            </a:endParaRPr>
          </a:p>
          <a:p>
            <a:pPr lvl="1"/>
            <a:r>
              <a:rPr lang="en-GB" sz="2000" dirty="0">
                <a:solidFill>
                  <a:srgbClr val="000000"/>
                </a:solidFill>
              </a:rPr>
              <a:t>NORTH</a:t>
            </a:r>
          </a:p>
          <a:p>
            <a:pPr lvl="1"/>
            <a:r>
              <a:rPr lang="en-GB" sz="2000" dirty="0">
                <a:solidFill>
                  <a:srgbClr val="000000"/>
                </a:solidFill>
              </a:rPr>
              <a:t>MIDLANDS</a:t>
            </a:r>
          </a:p>
          <a:p>
            <a:pPr lvl="1"/>
            <a:r>
              <a:rPr lang="en-GB" sz="2000" dirty="0">
                <a:solidFill>
                  <a:srgbClr val="000000"/>
                </a:solidFill>
              </a:rPr>
              <a:t>SOUTH</a:t>
            </a:r>
          </a:p>
          <a:p>
            <a:pPr marL="457200" lvl="1" indent="0">
              <a:buNone/>
            </a:pPr>
            <a:endParaRPr lang="en-GB" sz="2000" dirty="0">
              <a:solidFill>
                <a:srgbClr val="000000"/>
              </a:solidFill>
            </a:endParaRPr>
          </a:p>
          <a:p>
            <a:r>
              <a:rPr lang="en-GB" sz="2400" dirty="0">
                <a:solidFill>
                  <a:srgbClr val="000000"/>
                </a:solidFill>
              </a:rPr>
              <a:t>Then Sport England decided on 9 Regions grouped into Tri Regions</a:t>
            </a:r>
          </a:p>
          <a:p>
            <a:pPr lvl="1"/>
            <a:endParaRPr lang="en-GB" sz="2000" dirty="0">
              <a:solidFill>
                <a:srgbClr val="000000"/>
              </a:solidFill>
            </a:endParaRPr>
          </a:p>
          <a:p>
            <a:pPr lvl="1"/>
            <a:r>
              <a:rPr lang="en-GB" sz="2000" dirty="0">
                <a:solidFill>
                  <a:srgbClr val="000000"/>
                </a:solidFill>
              </a:rPr>
              <a:t>NORTH </a:t>
            </a:r>
          </a:p>
          <a:p>
            <a:pPr lvl="2"/>
            <a:r>
              <a:rPr lang="en-GB" sz="1600" dirty="0">
                <a:solidFill>
                  <a:srgbClr val="000000"/>
                </a:solidFill>
              </a:rPr>
              <a:t>North East</a:t>
            </a:r>
          </a:p>
          <a:p>
            <a:pPr lvl="2"/>
            <a:r>
              <a:rPr lang="en-GB" sz="1600" dirty="0">
                <a:solidFill>
                  <a:srgbClr val="000000"/>
                </a:solidFill>
              </a:rPr>
              <a:t>North West</a:t>
            </a:r>
          </a:p>
          <a:p>
            <a:pPr lvl="2"/>
            <a:r>
              <a:rPr lang="en-GB" sz="1600" dirty="0">
                <a:solidFill>
                  <a:srgbClr val="000000"/>
                </a:solidFill>
              </a:rPr>
              <a:t>Yorkshire &amp; Humberside</a:t>
            </a:r>
          </a:p>
          <a:p>
            <a:pPr marL="914400" lvl="2" indent="0">
              <a:buNone/>
            </a:pPr>
            <a:endParaRPr lang="en-GB" sz="1400" dirty="0">
              <a:solidFill>
                <a:srgbClr val="000000"/>
              </a:solidFill>
            </a:endParaRPr>
          </a:p>
          <a:p>
            <a:pPr lvl="1"/>
            <a:r>
              <a:rPr lang="en-GB" sz="2000" dirty="0">
                <a:solidFill>
                  <a:srgbClr val="000000"/>
                </a:solidFill>
              </a:rPr>
              <a:t>MIDLAND &amp; SOUTH WEST</a:t>
            </a:r>
          </a:p>
          <a:p>
            <a:pPr lvl="2"/>
            <a:r>
              <a:rPr lang="en-GB" sz="1600" dirty="0">
                <a:solidFill>
                  <a:srgbClr val="000000"/>
                </a:solidFill>
              </a:rPr>
              <a:t>East Midlands</a:t>
            </a:r>
          </a:p>
          <a:p>
            <a:pPr lvl="2"/>
            <a:r>
              <a:rPr lang="en-GB" sz="1600" dirty="0">
                <a:solidFill>
                  <a:srgbClr val="000000"/>
                </a:solidFill>
              </a:rPr>
              <a:t>West Midlands</a:t>
            </a:r>
          </a:p>
          <a:p>
            <a:pPr lvl="2"/>
            <a:r>
              <a:rPr lang="en-GB" sz="1600" dirty="0">
                <a:solidFill>
                  <a:srgbClr val="000000"/>
                </a:solidFill>
              </a:rPr>
              <a:t>South West</a:t>
            </a:r>
          </a:p>
          <a:p>
            <a:pPr lvl="2"/>
            <a:endParaRPr lang="en-GB" sz="1600" dirty="0">
              <a:solidFill>
                <a:srgbClr val="000000"/>
              </a:solidFill>
            </a:endParaRPr>
          </a:p>
          <a:p>
            <a:pPr lvl="1"/>
            <a:r>
              <a:rPr lang="en-GB" sz="2000" dirty="0">
                <a:solidFill>
                  <a:srgbClr val="000000"/>
                </a:solidFill>
              </a:rPr>
              <a:t>SOUTH</a:t>
            </a:r>
          </a:p>
          <a:p>
            <a:pPr lvl="2"/>
            <a:r>
              <a:rPr lang="en-GB" sz="1600" dirty="0">
                <a:solidFill>
                  <a:srgbClr val="000000"/>
                </a:solidFill>
              </a:rPr>
              <a:t>East</a:t>
            </a:r>
          </a:p>
          <a:p>
            <a:pPr lvl="2"/>
            <a:r>
              <a:rPr lang="en-GB" sz="1600" dirty="0">
                <a:solidFill>
                  <a:srgbClr val="000000"/>
                </a:solidFill>
              </a:rPr>
              <a:t>London</a:t>
            </a:r>
          </a:p>
          <a:p>
            <a:pPr lvl="2"/>
            <a:r>
              <a:rPr lang="en-GB" sz="1600" dirty="0">
                <a:solidFill>
                  <a:srgbClr val="000000"/>
                </a:solidFill>
              </a:rPr>
              <a:t>South East</a:t>
            </a:r>
          </a:p>
        </p:txBody>
      </p:sp>
    </p:spTree>
    <p:extLst>
      <p:ext uri="{BB962C8B-B14F-4D97-AF65-F5344CB8AC3E}">
        <p14:creationId xmlns:p14="http://schemas.microsoft.com/office/powerpoint/2010/main" val="321935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1000"/>
                                        <p:tgtEl>
                                          <p:spTgt spid="3">
                                            <p:txEl>
                                              <p:pRg st="8" end="8"/>
                                            </p:txEl>
                                          </p:spTgt>
                                        </p:tgtEl>
                                      </p:cBhvr>
                                    </p:animEffect>
                                    <p:anim calcmode="lin" valueType="num">
                                      <p:cBhvr>
                                        <p:cTn id="3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1000"/>
                                        <p:tgtEl>
                                          <p:spTgt spid="3">
                                            <p:txEl>
                                              <p:pRg st="9" end="9"/>
                                            </p:txEl>
                                          </p:spTgt>
                                        </p:tgtEl>
                                      </p:cBhvr>
                                    </p:animEffect>
                                    <p:anim calcmode="lin" valueType="num">
                                      <p:cBhvr>
                                        <p:cTn id="4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1000"/>
                                        <p:tgtEl>
                                          <p:spTgt spid="3">
                                            <p:txEl>
                                              <p:pRg st="10" end="10"/>
                                            </p:txEl>
                                          </p:spTgt>
                                        </p:tgtEl>
                                      </p:cBhvr>
                                    </p:animEffect>
                                    <p:anim calcmode="lin" valueType="num">
                                      <p:cBhvr>
                                        <p:cTn id="4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Effect transition="in" filter="fade">
                                      <p:cBhvr>
                                        <p:cTn id="49" dur="1000"/>
                                        <p:tgtEl>
                                          <p:spTgt spid="3">
                                            <p:txEl>
                                              <p:pRg st="11" end="11"/>
                                            </p:txEl>
                                          </p:spTgt>
                                        </p:tgtEl>
                                      </p:cBhvr>
                                    </p:animEffect>
                                    <p:anim calcmode="lin" valueType="num">
                                      <p:cBhvr>
                                        <p:cTn id="5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fade">
                                      <p:cBhvr>
                                        <p:cTn id="54" dur="1000"/>
                                        <p:tgtEl>
                                          <p:spTgt spid="3">
                                            <p:txEl>
                                              <p:pRg st="13" end="13"/>
                                            </p:txEl>
                                          </p:spTgt>
                                        </p:tgtEl>
                                      </p:cBhvr>
                                    </p:animEffect>
                                    <p:anim calcmode="lin" valueType="num">
                                      <p:cBhvr>
                                        <p:cTn id="5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fade">
                                      <p:cBhvr>
                                        <p:cTn id="59" dur="1000"/>
                                        <p:tgtEl>
                                          <p:spTgt spid="3">
                                            <p:txEl>
                                              <p:pRg st="14" end="14"/>
                                            </p:txEl>
                                          </p:spTgt>
                                        </p:tgtEl>
                                      </p:cBhvr>
                                    </p:animEffect>
                                    <p:anim calcmode="lin" valueType="num">
                                      <p:cBhvr>
                                        <p:cTn id="60"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4" end="14"/>
                                            </p:tx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
                                            <p:txEl>
                                              <p:pRg st="15" end="15"/>
                                            </p:txEl>
                                          </p:spTgt>
                                        </p:tgtEl>
                                        <p:attrNameLst>
                                          <p:attrName>style.visibility</p:attrName>
                                        </p:attrNameLst>
                                      </p:cBhvr>
                                      <p:to>
                                        <p:strVal val="visible"/>
                                      </p:to>
                                    </p:set>
                                    <p:animEffect transition="in" filter="fade">
                                      <p:cBhvr>
                                        <p:cTn id="64" dur="1000"/>
                                        <p:tgtEl>
                                          <p:spTgt spid="3">
                                            <p:txEl>
                                              <p:pRg st="15" end="15"/>
                                            </p:txEl>
                                          </p:spTgt>
                                        </p:tgtEl>
                                      </p:cBhvr>
                                    </p:animEffect>
                                    <p:anim calcmode="lin" valueType="num">
                                      <p:cBhvr>
                                        <p:cTn id="65"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5" end="15"/>
                                            </p:txEl>
                                          </p:spTgt>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3">
                                            <p:txEl>
                                              <p:pRg st="16" end="16"/>
                                            </p:txEl>
                                          </p:spTgt>
                                        </p:tgtEl>
                                        <p:attrNameLst>
                                          <p:attrName>style.visibility</p:attrName>
                                        </p:attrNameLst>
                                      </p:cBhvr>
                                      <p:to>
                                        <p:strVal val="visible"/>
                                      </p:to>
                                    </p:set>
                                    <p:animEffect transition="in" filter="fade">
                                      <p:cBhvr>
                                        <p:cTn id="69" dur="1000"/>
                                        <p:tgtEl>
                                          <p:spTgt spid="3">
                                            <p:txEl>
                                              <p:pRg st="16" end="16"/>
                                            </p:txEl>
                                          </p:spTgt>
                                        </p:tgtEl>
                                      </p:cBhvr>
                                    </p:animEffect>
                                    <p:anim calcmode="lin" valueType="num">
                                      <p:cBhvr>
                                        <p:cTn id="70"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16" end="16"/>
                                            </p:txEl>
                                          </p:spTgt>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3">
                                            <p:txEl>
                                              <p:pRg st="18" end="18"/>
                                            </p:txEl>
                                          </p:spTgt>
                                        </p:tgtEl>
                                        <p:attrNameLst>
                                          <p:attrName>style.visibility</p:attrName>
                                        </p:attrNameLst>
                                      </p:cBhvr>
                                      <p:to>
                                        <p:strVal val="visible"/>
                                      </p:to>
                                    </p:set>
                                    <p:animEffect transition="in" filter="fade">
                                      <p:cBhvr>
                                        <p:cTn id="74" dur="1000"/>
                                        <p:tgtEl>
                                          <p:spTgt spid="3">
                                            <p:txEl>
                                              <p:pRg st="18" end="18"/>
                                            </p:txEl>
                                          </p:spTgt>
                                        </p:tgtEl>
                                      </p:cBhvr>
                                    </p:animEffect>
                                    <p:anim calcmode="lin" valueType="num">
                                      <p:cBhvr>
                                        <p:cTn id="75"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p:cTn id="76" dur="1000" fill="hold"/>
                                        <p:tgtEl>
                                          <p:spTgt spid="3">
                                            <p:txEl>
                                              <p:pRg st="18" end="18"/>
                                            </p:tx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3">
                                            <p:txEl>
                                              <p:pRg st="19" end="19"/>
                                            </p:txEl>
                                          </p:spTgt>
                                        </p:tgtEl>
                                        <p:attrNameLst>
                                          <p:attrName>style.visibility</p:attrName>
                                        </p:attrNameLst>
                                      </p:cBhvr>
                                      <p:to>
                                        <p:strVal val="visible"/>
                                      </p:to>
                                    </p:set>
                                    <p:animEffect transition="in" filter="fade">
                                      <p:cBhvr>
                                        <p:cTn id="79" dur="1000"/>
                                        <p:tgtEl>
                                          <p:spTgt spid="3">
                                            <p:txEl>
                                              <p:pRg st="19" end="19"/>
                                            </p:txEl>
                                          </p:spTgt>
                                        </p:tgtEl>
                                      </p:cBhvr>
                                    </p:animEffect>
                                    <p:anim calcmode="lin" valueType="num">
                                      <p:cBhvr>
                                        <p:cTn id="80" dur="1000" fill="hold"/>
                                        <p:tgtEl>
                                          <p:spTgt spid="3">
                                            <p:txEl>
                                              <p:pRg st="19" end="19"/>
                                            </p:txEl>
                                          </p:spTgt>
                                        </p:tgtEl>
                                        <p:attrNameLst>
                                          <p:attrName>ppt_x</p:attrName>
                                        </p:attrNameLst>
                                      </p:cBhvr>
                                      <p:tavLst>
                                        <p:tav tm="0">
                                          <p:val>
                                            <p:strVal val="#ppt_x"/>
                                          </p:val>
                                        </p:tav>
                                        <p:tav tm="100000">
                                          <p:val>
                                            <p:strVal val="#ppt_x"/>
                                          </p:val>
                                        </p:tav>
                                      </p:tavLst>
                                    </p:anim>
                                    <p:anim calcmode="lin" valueType="num">
                                      <p:cBhvr>
                                        <p:cTn id="81" dur="1000" fill="hold"/>
                                        <p:tgtEl>
                                          <p:spTgt spid="3">
                                            <p:txEl>
                                              <p:pRg st="19" end="19"/>
                                            </p:txEl>
                                          </p:spTgt>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3">
                                            <p:txEl>
                                              <p:pRg st="20" end="20"/>
                                            </p:txEl>
                                          </p:spTgt>
                                        </p:tgtEl>
                                        <p:attrNameLst>
                                          <p:attrName>style.visibility</p:attrName>
                                        </p:attrNameLst>
                                      </p:cBhvr>
                                      <p:to>
                                        <p:strVal val="visible"/>
                                      </p:to>
                                    </p:set>
                                    <p:animEffect transition="in" filter="fade">
                                      <p:cBhvr>
                                        <p:cTn id="84" dur="1000"/>
                                        <p:tgtEl>
                                          <p:spTgt spid="3">
                                            <p:txEl>
                                              <p:pRg st="20" end="20"/>
                                            </p:txEl>
                                          </p:spTgt>
                                        </p:tgtEl>
                                      </p:cBhvr>
                                    </p:animEffect>
                                    <p:anim calcmode="lin" valueType="num">
                                      <p:cBhvr>
                                        <p:cTn id="85" dur="1000" fill="hold"/>
                                        <p:tgtEl>
                                          <p:spTgt spid="3">
                                            <p:txEl>
                                              <p:pRg st="20" end="20"/>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20" end="20"/>
                                            </p:txEl>
                                          </p:spTgt>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3">
                                            <p:txEl>
                                              <p:pRg st="21" end="21"/>
                                            </p:txEl>
                                          </p:spTgt>
                                        </p:tgtEl>
                                        <p:attrNameLst>
                                          <p:attrName>style.visibility</p:attrName>
                                        </p:attrNameLst>
                                      </p:cBhvr>
                                      <p:to>
                                        <p:strVal val="visible"/>
                                      </p:to>
                                    </p:set>
                                    <p:animEffect transition="in" filter="fade">
                                      <p:cBhvr>
                                        <p:cTn id="89" dur="1000"/>
                                        <p:tgtEl>
                                          <p:spTgt spid="3">
                                            <p:txEl>
                                              <p:pRg st="21" end="21"/>
                                            </p:txEl>
                                          </p:spTgt>
                                        </p:tgtEl>
                                      </p:cBhvr>
                                    </p:animEffect>
                                    <p:anim calcmode="lin" valueType="num">
                                      <p:cBhvr>
                                        <p:cTn id="90" dur="1000" fill="hold"/>
                                        <p:tgtEl>
                                          <p:spTgt spid="3">
                                            <p:txEl>
                                              <p:pRg st="21" end="21"/>
                                            </p:txEl>
                                          </p:spTgt>
                                        </p:tgtEl>
                                        <p:attrNameLst>
                                          <p:attrName>ppt_x</p:attrName>
                                        </p:attrNameLst>
                                      </p:cBhvr>
                                      <p:tavLst>
                                        <p:tav tm="0">
                                          <p:val>
                                            <p:strVal val="#ppt_x"/>
                                          </p:val>
                                        </p:tav>
                                        <p:tav tm="100000">
                                          <p:val>
                                            <p:strVal val="#ppt_x"/>
                                          </p:val>
                                        </p:tav>
                                      </p:tavLst>
                                    </p:anim>
                                    <p:anim calcmode="lin" valueType="num">
                                      <p:cBhvr>
                                        <p:cTn id="91" dur="1000" fill="hold"/>
                                        <p:tgtEl>
                                          <p:spTgt spid="3">
                                            <p:txEl>
                                              <p:pRg st="21" end="2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6B2039C-99E7-4C32-9130-DAC63D5AC1FF}"/>
              </a:ext>
            </a:extLst>
          </p:cNvPr>
          <p:cNvSpPr>
            <a:spLocks noGrp="1"/>
          </p:cNvSpPr>
          <p:nvPr>
            <p:ph type="title"/>
          </p:nvPr>
        </p:nvSpPr>
        <p:spPr>
          <a:xfrm>
            <a:off x="359765" y="2053641"/>
            <a:ext cx="3949476" cy="2760098"/>
          </a:xfrm>
        </p:spPr>
        <p:txBody>
          <a:bodyPr>
            <a:noAutofit/>
          </a:bodyPr>
          <a:lstStyle/>
          <a:p>
            <a:pPr algn="ctr"/>
            <a:r>
              <a:rPr lang="en-GB" sz="6000" b="1" dirty="0">
                <a:solidFill>
                  <a:srgbClr val="FFFFFF"/>
                </a:solidFill>
              </a:rPr>
              <a:t>SOUTH </a:t>
            </a:r>
            <a:br>
              <a:rPr lang="en-GB" sz="6000" b="1" dirty="0">
                <a:solidFill>
                  <a:srgbClr val="FFFFFF"/>
                </a:solidFill>
              </a:rPr>
            </a:br>
            <a:r>
              <a:rPr lang="en-GB" sz="6000" b="1" dirty="0">
                <a:solidFill>
                  <a:srgbClr val="FFFFFF"/>
                </a:solidFill>
              </a:rPr>
              <a:t>TRI-REGION</a:t>
            </a:r>
            <a:br>
              <a:rPr lang="en-GB" sz="6000" b="1" dirty="0">
                <a:solidFill>
                  <a:srgbClr val="FFFFFF"/>
                </a:solidFill>
              </a:rPr>
            </a:br>
            <a:br>
              <a:rPr lang="en-GB" sz="6000" b="1" dirty="0">
                <a:solidFill>
                  <a:srgbClr val="FFFFFF"/>
                </a:solidFill>
              </a:rPr>
            </a:br>
            <a:r>
              <a:rPr lang="en-GB" sz="6000" b="1" dirty="0">
                <a:solidFill>
                  <a:srgbClr val="FFFFFF"/>
                </a:solidFill>
              </a:rPr>
              <a:t>ELSE</a:t>
            </a:r>
          </a:p>
        </p:txBody>
      </p:sp>
      <p:sp>
        <p:nvSpPr>
          <p:cNvPr id="3" name="Content Placeholder 2">
            <a:extLst>
              <a:ext uri="{FF2B5EF4-FFF2-40B4-BE49-F238E27FC236}">
                <a16:creationId xmlns:a16="http://schemas.microsoft.com/office/drawing/2014/main" id="{BC5141F2-FB5F-4E7B-9611-2DE73A266E64}"/>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A group of officials representing the East, London, South East (ELSE)</a:t>
            </a:r>
          </a:p>
          <a:p>
            <a:endParaRPr lang="en-GB" sz="2400" dirty="0">
              <a:solidFill>
                <a:srgbClr val="000000"/>
              </a:solidFill>
            </a:endParaRPr>
          </a:p>
          <a:p>
            <a:r>
              <a:rPr lang="en-GB" sz="2400" dirty="0">
                <a:solidFill>
                  <a:srgbClr val="000000"/>
                </a:solidFill>
              </a:rPr>
              <a:t>This is a group representing each discipline with a representative from each region on the discipline group.</a:t>
            </a:r>
          </a:p>
          <a:p>
            <a:endParaRPr lang="en-GB" sz="2400" dirty="0">
              <a:solidFill>
                <a:srgbClr val="000000"/>
              </a:solidFill>
            </a:endParaRPr>
          </a:p>
          <a:p>
            <a:r>
              <a:rPr lang="en-GB" sz="2400" dirty="0">
                <a:solidFill>
                  <a:srgbClr val="000000"/>
                </a:solidFill>
              </a:rPr>
              <a:t>The group advises and supports officials in the ELSE area. </a:t>
            </a:r>
          </a:p>
          <a:p>
            <a:endParaRPr lang="en-GB" sz="2400" dirty="0">
              <a:solidFill>
                <a:srgbClr val="000000"/>
              </a:solidFill>
            </a:endParaRPr>
          </a:p>
          <a:p>
            <a:r>
              <a:rPr lang="en-GB" sz="2400" dirty="0">
                <a:solidFill>
                  <a:srgbClr val="000000"/>
                </a:solidFill>
              </a:rPr>
              <a:t>The Chair is Barbara Abbott</a:t>
            </a:r>
          </a:p>
          <a:p>
            <a:r>
              <a:rPr lang="en-GB" sz="2400" dirty="0">
                <a:solidFill>
                  <a:srgbClr val="000000"/>
                </a:solidFill>
              </a:rPr>
              <a:t>The Secretary is Dave Vidler</a:t>
            </a:r>
          </a:p>
        </p:txBody>
      </p:sp>
    </p:spTree>
    <p:extLst>
      <p:ext uri="{BB962C8B-B14F-4D97-AF65-F5344CB8AC3E}">
        <p14:creationId xmlns:p14="http://schemas.microsoft.com/office/powerpoint/2010/main" val="422195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D2519B6-24D7-4ADB-86FF-69D6311E87E9}"/>
              </a:ext>
            </a:extLst>
          </p:cNvPr>
          <p:cNvSpPr>
            <a:spLocks noGrp="1"/>
          </p:cNvSpPr>
          <p:nvPr>
            <p:ph type="title"/>
          </p:nvPr>
        </p:nvSpPr>
        <p:spPr>
          <a:xfrm>
            <a:off x="640079" y="2053641"/>
            <a:ext cx="3669161" cy="2760098"/>
          </a:xfrm>
        </p:spPr>
        <p:txBody>
          <a:bodyPr>
            <a:normAutofit/>
          </a:bodyPr>
          <a:lstStyle/>
          <a:p>
            <a:r>
              <a:rPr lang="en-GB" sz="6000" b="1" dirty="0">
                <a:solidFill>
                  <a:srgbClr val="FFFFFF"/>
                </a:solidFill>
              </a:rPr>
              <a:t>What do they do?</a:t>
            </a:r>
          </a:p>
        </p:txBody>
      </p:sp>
      <p:sp>
        <p:nvSpPr>
          <p:cNvPr id="3" name="Content Placeholder 2">
            <a:extLst>
              <a:ext uri="{FF2B5EF4-FFF2-40B4-BE49-F238E27FC236}">
                <a16:creationId xmlns:a16="http://schemas.microsoft.com/office/drawing/2014/main" id="{BBB54A9A-D587-42B4-8AB4-5C878CF87830}"/>
              </a:ext>
            </a:extLst>
          </p:cNvPr>
          <p:cNvSpPr>
            <a:spLocks noGrp="1"/>
          </p:cNvSpPr>
          <p:nvPr>
            <p:ph idx="1"/>
          </p:nvPr>
        </p:nvSpPr>
        <p:spPr>
          <a:xfrm>
            <a:off x="6090574" y="801866"/>
            <a:ext cx="5306084" cy="5230634"/>
          </a:xfrm>
        </p:spPr>
        <p:txBody>
          <a:bodyPr anchor="ctr">
            <a:normAutofit/>
          </a:bodyPr>
          <a:lstStyle/>
          <a:p>
            <a:r>
              <a:rPr lang="en-GB" sz="2400" dirty="0">
                <a:solidFill>
                  <a:srgbClr val="000000"/>
                </a:solidFill>
              </a:rPr>
              <a:t>The ELSE Group meets 4 times a year in London</a:t>
            </a:r>
          </a:p>
          <a:p>
            <a:endParaRPr lang="en-GB" sz="2400" dirty="0">
              <a:solidFill>
                <a:srgbClr val="000000"/>
              </a:solidFill>
            </a:endParaRPr>
          </a:p>
          <a:p>
            <a:r>
              <a:rPr lang="en-GB" sz="2400" dirty="0">
                <a:solidFill>
                  <a:srgbClr val="000000"/>
                </a:solidFill>
              </a:rPr>
              <a:t>The meetings usually start at 3pm and work in own disciplines group.  </a:t>
            </a:r>
          </a:p>
          <a:p>
            <a:endParaRPr lang="en-GB" sz="2400" dirty="0">
              <a:solidFill>
                <a:srgbClr val="000000"/>
              </a:solidFill>
            </a:endParaRPr>
          </a:p>
          <a:p>
            <a:r>
              <a:rPr lang="en-GB" sz="2400" dirty="0">
                <a:solidFill>
                  <a:srgbClr val="000000"/>
                </a:solidFill>
              </a:rPr>
              <a:t>The TRNG meeting usually follows from 6pm</a:t>
            </a:r>
          </a:p>
        </p:txBody>
      </p:sp>
    </p:spTree>
    <p:extLst>
      <p:ext uri="{BB962C8B-B14F-4D97-AF65-F5344CB8AC3E}">
        <p14:creationId xmlns:p14="http://schemas.microsoft.com/office/powerpoint/2010/main" val="1093195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6B78D65-B9A3-4485-9BEE-F9F4BCE35C60}"/>
              </a:ext>
            </a:extLst>
          </p:cNvPr>
          <p:cNvSpPr>
            <a:spLocks noGrp="1"/>
          </p:cNvSpPr>
          <p:nvPr>
            <p:ph type="title"/>
          </p:nvPr>
        </p:nvSpPr>
        <p:spPr>
          <a:xfrm>
            <a:off x="479685" y="2053641"/>
            <a:ext cx="4422099" cy="2760098"/>
          </a:xfrm>
        </p:spPr>
        <p:txBody>
          <a:bodyPr>
            <a:normAutofit/>
          </a:bodyPr>
          <a:lstStyle/>
          <a:p>
            <a:r>
              <a:rPr lang="en-GB" sz="5400" b="1" dirty="0">
                <a:solidFill>
                  <a:srgbClr val="FFFFFF"/>
                </a:solidFill>
              </a:rPr>
              <a:t>Specific Responsibilities</a:t>
            </a:r>
          </a:p>
        </p:txBody>
      </p:sp>
      <p:sp>
        <p:nvSpPr>
          <p:cNvPr id="10" name="Content Placeholder 9">
            <a:extLst>
              <a:ext uri="{FF2B5EF4-FFF2-40B4-BE49-F238E27FC236}">
                <a16:creationId xmlns:a16="http://schemas.microsoft.com/office/drawing/2014/main" id="{505FD4DF-FE70-44B5-9203-6D2CCDD8C1F3}"/>
              </a:ext>
            </a:extLst>
          </p:cNvPr>
          <p:cNvSpPr>
            <a:spLocks noGrp="1"/>
          </p:cNvSpPr>
          <p:nvPr>
            <p:ph idx="1"/>
          </p:nvPr>
        </p:nvSpPr>
        <p:spPr>
          <a:xfrm>
            <a:off x="6090574" y="801866"/>
            <a:ext cx="5306084" cy="5230634"/>
          </a:xfrm>
        </p:spPr>
        <p:txBody>
          <a:bodyPr anchor="ctr">
            <a:normAutofit/>
          </a:bodyPr>
          <a:lstStyle/>
          <a:p>
            <a:pPr marL="514350" indent="-514350" algn="just">
              <a:buFont typeface="+mj-lt"/>
              <a:buAutoNum type="arabicPeriod"/>
            </a:pPr>
            <a:r>
              <a:rPr lang="en-GB" sz="2400" dirty="0">
                <a:solidFill>
                  <a:srgbClr val="000000"/>
                </a:solidFill>
              </a:rPr>
              <a:t>Recommendations /</a:t>
            </a:r>
            <a:r>
              <a:rPr lang="en-GB" sz="2400" dirty="0">
                <a:solidFill>
                  <a:schemeClr val="bg1"/>
                </a:solidFill>
              </a:rPr>
              <a:t> Selections</a:t>
            </a:r>
          </a:p>
          <a:p>
            <a:pPr marL="514350" indent="-514350" algn="just">
              <a:buFont typeface="+mj-lt"/>
              <a:buAutoNum type="arabicPeriod"/>
            </a:pPr>
            <a:endParaRPr lang="en-GB" sz="2400" dirty="0">
              <a:solidFill>
                <a:srgbClr val="000000"/>
              </a:solidFill>
            </a:endParaRPr>
          </a:p>
          <a:p>
            <a:pPr marL="971550" lvl="1" indent="-514350" algn="just">
              <a:buFont typeface="+mj-lt"/>
              <a:buAutoNum type="alphaLcParenR"/>
            </a:pPr>
            <a:r>
              <a:rPr lang="en-GB" dirty="0">
                <a:solidFill>
                  <a:srgbClr val="000000"/>
                </a:solidFill>
              </a:rPr>
              <a:t>National Meetings</a:t>
            </a:r>
          </a:p>
          <a:p>
            <a:pPr marL="971550" lvl="1" indent="-514350" algn="just">
              <a:buFont typeface="+mj-lt"/>
              <a:buAutoNum type="alphaLcParenR"/>
            </a:pPr>
            <a:endParaRPr lang="en-GB" dirty="0">
              <a:solidFill>
                <a:srgbClr val="000000"/>
              </a:solidFill>
            </a:endParaRPr>
          </a:p>
          <a:p>
            <a:pPr marL="984250" lvl="1" indent="-527050" algn="just">
              <a:buNone/>
            </a:pPr>
            <a:r>
              <a:rPr lang="en-GB" dirty="0">
                <a:solidFill>
                  <a:srgbClr val="000000"/>
                </a:solidFill>
              </a:rPr>
              <a:t>b)	SEAA </a:t>
            </a:r>
          </a:p>
          <a:p>
            <a:pPr marL="984250" lvl="1" indent="-527050" algn="just">
              <a:buNone/>
            </a:pPr>
            <a:endParaRPr lang="en-GB" dirty="0">
              <a:solidFill>
                <a:srgbClr val="000000"/>
              </a:solidFill>
            </a:endParaRPr>
          </a:p>
          <a:p>
            <a:pPr marL="447675" lvl="1" indent="9525" algn="just">
              <a:buNone/>
            </a:pPr>
            <a:r>
              <a:rPr lang="en-GB" dirty="0">
                <a:solidFill>
                  <a:srgbClr val="000000"/>
                </a:solidFill>
              </a:rPr>
              <a:t>There have been significant drop outs and calls for replacements which meant regular emails that need responding to, usually very last minute for both National and SEAA meetings.  </a:t>
            </a:r>
          </a:p>
        </p:txBody>
      </p:sp>
    </p:spTree>
    <p:extLst>
      <p:ext uri="{BB962C8B-B14F-4D97-AF65-F5344CB8AC3E}">
        <p14:creationId xmlns:p14="http://schemas.microsoft.com/office/powerpoint/2010/main" val="162128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6B78D65-B9A3-4485-9BEE-F9F4BCE35C60}"/>
              </a:ext>
            </a:extLst>
          </p:cNvPr>
          <p:cNvSpPr>
            <a:spLocks noGrp="1"/>
          </p:cNvSpPr>
          <p:nvPr>
            <p:ph type="title"/>
          </p:nvPr>
        </p:nvSpPr>
        <p:spPr>
          <a:xfrm>
            <a:off x="419725" y="2053641"/>
            <a:ext cx="4586990" cy="2760098"/>
          </a:xfrm>
        </p:spPr>
        <p:txBody>
          <a:bodyPr>
            <a:normAutofit/>
          </a:bodyPr>
          <a:lstStyle/>
          <a:p>
            <a:r>
              <a:rPr lang="en-GB" sz="5400" b="1" dirty="0">
                <a:solidFill>
                  <a:srgbClr val="FFFFFF"/>
                </a:solidFill>
              </a:rPr>
              <a:t>Specific Responsibilities (</a:t>
            </a:r>
            <a:r>
              <a:rPr lang="en-GB" sz="5400" b="1" dirty="0" err="1">
                <a:solidFill>
                  <a:srgbClr val="FFFFFF"/>
                </a:solidFill>
              </a:rPr>
              <a:t>contd</a:t>
            </a:r>
            <a:r>
              <a:rPr lang="en-GB" sz="5400" b="1" dirty="0">
                <a:solidFill>
                  <a:srgbClr val="FFFFFF"/>
                </a:solidFill>
              </a:rPr>
              <a:t>)</a:t>
            </a:r>
          </a:p>
        </p:txBody>
      </p:sp>
      <p:sp>
        <p:nvSpPr>
          <p:cNvPr id="10" name="Content Placeholder 9">
            <a:extLst>
              <a:ext uri="{FF2B5EF4-FFF2-40B4-BE49-F238E27FC236}">
                <a16:creationId xmlns:a16="http://schemas.microsoft.com/office/drawing/2014/main" id="{505FD4DF-FE70-44B5-9203-6D2CCDD8C1F3}"/>
              </a:ext>
            </a:extLst>
          </p:cNvPr>
          <p:cNvSpPr>
            <a:spLocks noGrp="1"/>
          </p:cNvSpPr>
          <p:nvPr>
            <p:ph idx="1"/>
          </p:nvPr>
        </p:nvSpPr>
        <p:spPr>
          <a:xfrm>
            <a:off x="5469811" y="587994"/>
            <a:ext cx="6082110" cy="6270006"/>
          </a:xfrm>
        </p:spPr>
        <p:txBody>
          <a:bodyPr anchor="ctr">
            <a:normAutofit/>
          </a:bodyPr>
          <a:lstStyle/>
          <a:p>
            <a:pPr marL="447675" indent="-447675">
              <a:buAutoNum type="arabicPeriod" startAt="2"/>
            </a:pPr>
            <a:r>
              <a:rPr lang="en-GB" sz="2400" b="1" dirty="0">
                <a:solidFill>
                  <a:srgbClr val="000000"/>
                </a:solidFill>
              </a:rPr>
              <a:t>PEER Group Nominations</a:t>
            </a:r>
          </a:p>
          <a:p>
            <a:pPr marL="447675" indent="-447675" algn="just">
              <a:buNone/>
            </a:pPr>
            <a:r>
              <a:rPr lang="en-GB" sz="2400" dirty="0">
                <a:solidFill>
                  <a:srgbClr val="000000"/>
                </a:solidFill>
              </a:rPr>
              <a:t>	As and when a vacancy becomes available each of the TRNG Groups along with individuals who make up the group are entitled to make a recommendation (more on this under PEER Group)</a:t>
            </a:r>
          </a:p>
          <a:p>
            <a:pPr marL="447675" indent="-447675" algn="just">
              <a:buNone/>
            </a:pPr>
            <a:endParaRPr lang="en-GB" sz="2400" dirty="0">
              <a:solidFill>
                <a:srgbClr val="000000"/>
              </a:solidFill>
            </a:endParaRPr>
          </a:p>
          <a:p>
            <a:pPr marL="447675" indent="-447675" algn="just">
              <a:buAutoNum type="arabicPeriod" startAt="3"/>
            </a:pPr>
            <a:r>
              <a:rPr lang="en-GB" sz="2400" b="1" dirty="0">
                <a:solidFill>
                  <a:srgbClr val="000000"/>
                </a:solidFill>
              </a:rPr>
              <a:t>Assess Officials for upgrading to L2 and  L3 </a:t>
            </a:r>
          </a:p>
          <a:p>
            <a:pPr marL="447675" indent="-447675" algn="just">
              <a:buNone/>
            </a:pPr>
            <a:r>
              <a:rPr lang="en-GB" sz="2400" dirty="0">
                <a:solidFill>
                  <a:srgbClr val="000000"/>
                </a:solidFill>
              </a:rPr>
              <a:t>	Group members within their discipline take  turns looking at candidates </a:t>
            </a:r>
            <a:r>
              <a:rPr lang="en-GB" sz="2400" dirty="0" err="1">
                <a:solidFill>
                  <a:srgbClr val="000000"/>
                </a:solidFill>
              </a:rPr>
              <a:t>RoE</a:t>
            </a:r>
            <a:r>
              <a:rPr lang="en-GB" sz="2400" dirty="0">
                <a:solidFill>
                  <a:srgbClr val="000000"/>
                </a:solidFill>
              </a:rPr>
              <a:t>, reports and applications. They make recommendations and helpful suggestions to help with progression.</a:t>
            </a:r>
          </a:p>
          <a:p>
            <a:pPr marL="0" indent="0">
              <a:buNone/>
            </a:pPr>
            <a:endParaRPr lang="en-GB" sz="2400" dirty="0">
              <a:solidFill>
                <a:srgbClr val="000000"/>
              </a:solidFill>
            </a:endParaRPr>
          </a:p>
          <a:p>
            <a:pPr marL="457200" lvl="1" indent="0">
              <a:buNone/>
            </a:pPr>
            <a:endParaRPr lang="en-GB" dirty="0">
              <a:solidFill>
                <a:srgbClr val="000000"/>
              </a:solidFill>
            </a:endParaRPr>
          </a:p>
        </p:txBody>
      </p:sp>
    </p:spTree>
    <p:extLst>
      <p:ext uri="{BB962C8B-B14F-4D97-AF65-F5344CB8AC3E}">
        <p14:creationId xmlns:p14="http://schemas.microsoft.com/office/powerpoint/2010/main" val="3660559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anim calcmode="lin" valueType="num">
                                      <p:cBhvr>
                                        <p:cTn id="1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Effect transition="in" filter="fade">
                                      <p:cBhvr>
                                        <p:cTn id="19" dur="1000"/>
                                        <p:tgtEl>
                                          <p:spTgt spid="10">
                                            <p:txEl>
                                              <p:pRg st="3" end="3"/>
                                            </p:txEl>
                                          </p:spTgt>
                                        </p:tgtEl>
                                      </p:cBhvr>
                                    </p:animEffect>
                                    <p:anim calcmode="lin" valueType="num">
                                      <p:cBhvr>
                                        <p:cTn id="20"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xEl>
                                              <p:pRg st="4" end="4"/>
                                            </p:txEl>
                                          </p:spTgt>
                                        </p:tgtEl>
                                        <p:attrNameLst>
                                          <p:attrName>style.visibility</p:attrName>
                                        </p:attrNameLst>
                                      </p:cBhvr>
                                      <p:to>
                                        <p:strVal val="visible"/>
                                      </p:to>
                                    </p:set>
                                    <p:animEffect transition="in" filter="fade">
                                      <p:cBhvr>
                                        <p:cTn id="24" dur="1000"/>
                                        <p:tgtEl>
                                          <p:spTgt spid="10">
                                            <p:txEl>
                                              <p:pRg st="4" end="4"/>
                                            </p:txEl>
                                          </p:spTgt>
                                        </p:tgtEl>
                                      </p:cBhvr>
                                    </p:animEffect>
                                    <p:anim calcmode="lin" valueType="num">
                                      <p:cBhvr>
                                        <p:cTn id="25"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6B78D65-B9A3-4485-9BEE-F9F4BCE35C60}"/>
              </a:ext>
            </a:extLst>
          </p:cNvPr>
          <p:cNvSpPr>
            <a:spLocks noGrp="1"/>
          </p:cNvSpPr>
          <p:nvPr>
            <p:ph type="title"/>
          </p:nvPr>
        </p:nvSpPr>
        <p:spPr>
          <a:xfrm>
            <a:off x="329785" y="2053641"/>
            <a:ext cx="4499948" cy="2760098"/>
          </a:xfrm>
        </p:spPr>
        <p:txBody>
          <a:bodyPr>
            <a:normAutofit/>
          </a:bodyPr>
          <a:lstStyle/>
          <a:p>
            <a:r>
              <a:rPr lang="en-GB" sz="5400" b="1" dirty="0">
                <a:solidFill>
                  <a:srgbClr val="FFFFFF"/>
                </a:solidFill>
              </a:rPr>
              <a:t>Specific Responsibilities (</a:t>
            </a:r>
            <a:r>
              <a:rPr lang="en-GB" sz="5400" b="1" dirty="0" err="1">
                <a:solidFill>
                  <a:srgbClr val="FFFFFF"/>
                </a:solidFill>
              </a:rPr>
              <a:t>contd</a:t>
            </a:r>
            <a:r>
              <a:rPr lang="en-GB" sz="5400" b="1" dirty="0">
                <a:solidFill>
                  <a:srgbClr val="FFFFFF"/>
                </a:solidFill>
              </a:rPr>
              <a:t>)</a:t>
            </a:r>
          </a:p>
        </p:txBody>
      </p:sp>
      <p:sp>
        <p:nvSpPr>
          <p:cNvPr id="10" name="Content Placeholder 9">
            <a:extLst>
              <a:ext uri="{FF2B5EF4-FFF2-40B4-BE49-F238E27FC236}">
                <a16:creationId xmlns:a16="http://schemas.microsoft.com/office/drawing/2014/main" id="{505FD4DF-FE70-44B5-9203-6D2CCDD8C1F3}"/>
              </a:ext>
            </a:extLst>
          </p:cNvPr>
          <p:cNvSpPr>
            <a:spLocks noGrp="1"/>
          </p:cNvSpPr>
          <p:nvPr>
            <p:ph idx="1"/>
          </p:nvPr>
        </p:nvSpPr>
        <p:spPr>
          <a:xfrm>
            <a:off x="5469811" y="587994"/>
            <a:ext cx="6082110" cy="6270006"/>
          </a:xfrm>
        </p:spPr>
        <p:txBody>
          <a:bodyPr anchor="ctr">
            <a:normAutofit lnSpcReduction="10000"/>
          </a:bodyPr>
          <a:lstStyle/>
          <a:p>
            <a:pPr marL="447675" indent="-447675" algn="just">
              <a:buAutoNum type="arabicPeriod" startAt="4"/>
            </a:pPr>
            <a:r>
              <a:rPr lang="en-GB" sz="2400" b="1" dirty="0">
                <a:solidFill>
                  <a:srgbClr val="000000"/>
                </a:solidFill>
              </a:rPr>
              <a:t>Consider L4 applications for upgrading</a:t>
            </a:r>
          </a:p>
          <a:p>
            <a:pPr marL="0" indent="0" algn="just">
              <a:buNone/>
            </a:pPr>
            <a:endParaRPr lang="en-GB" sz="2400" b="1" dirty="0">
              <a:solidFill>
                <a:srgbClr val="000000"/>
              </a:solidFill>
            </a:endParaRPr>
          </a:p>
          <a:p>
            <a:pPr marL="447675" indent="-447675" algn="just">
              <a:buNone/>
            </a:pPr>
            <a:r>
              <a:rPr lang="en-GB" sz="2400" dirty="0">
                <a:solidFill>
                  <a:srgbClr val="000000"/>
                </a:solidFill>
              </a:rPr>
              <a:t>	They assess all the paperwork (</a:t>
            </a:r>
            <a:r>
              <a:rPr lang="en-GB" sz="2400" dirty="0" err="1">
                <a:solidFill>
                  <a:srgbClr val="000000"/>
                </a:solidFill>
              </a:rPr>
              <a:t>RoE</a:t>
            </a:r>
            <a:r>
              <a:rPr lang="en-GB" sz="2400" dirty="0">
                <a:solidFill>
                  <a:srgbClr val="000000"/>
                </a:solidFill>
              </a:rPr>
              <a:t>, reports, answers to the questions and application) to see whether there is sufficient evidence to support making a positive recommendation to the PEER Group.  </a:t>
            </a:r>
          </a:p>
          <a:p>
            <a:pPr marL="447675" indent="-447675" algn="just">
              <a:buNone/>
            </a:pPr>
            <a:r>
              <a:rPr lang="en-GB" sz="2400" dirty="0">
                <a:solidFill>
                  <a:srgbClr val="000000"/>
                </a:solidFill>
              </a:rPr>
              <a:t>	This is not a given and a candidate must meet a set criteria and provide sufficient evidence to support their upgrading. </a:t>
            </a:r>
          </a:p>
          <a:p>
            <a:pPr marL="447675" indent="-447675" algn="just">
              <a:buNone/>
            </a:pPr>
            <a:r>
              <a:rPr lang="en-GB" sz="2400" dirty="0">
                <a:solidFill>
                  <a:srgbClr val="000000"/>
                </a:solidFill>
              </a:rPr>
              <a:t>	If there is insufficient evidence they may recommend a further year to gain that evidence.</a:t>
            </a:r>
          </a:p>
          <a:p>
            <a:pPr marL="447675" indent="-447675" algn="just">
              <a:buNone/>
            </a:pPr>
            <a:r>
              <a:rPr lang="en-GB" sz="2400" dirty="0">
                <a:solidFill>
                  <a:srgbClr val="000000"/>
                </a:solidFill>
              </a:rPr>
              <a:t>	They have to have confidence that the applicant has the knowledge, experience and confidence to work at a Televised Meeting. </a:t>
            </a:r>
          </a:p>
          <a:p>
            <a:pPr marL="0" indent="0">
              <a:buNone/>
            </a:pPr>
            <a:endParaRPr lang="en-GB" sz="2400" dirty="0">
              <a:solidFill>
                <a:srgbClr val="000000"/>
              </a:solidFill>
            </a:endParaRPr>
          </a:p>
          <a:p>
            <a:pPr marL="457200" lvl="1" indent="0">
              <a:buNone/>
            </a:pPr>
            <a:endParaRPr lang="en-GB" dirty="0">
              <a:solidFill>
                <a:srgbClr val="000000"/>
              </a:solidFill>
            </a:endParaRPr>
          </a:p>
        </p:txBody>
      </p:sp>
    </p:spTree>
    <p:extLst>
      <p:ext uri="{BB962C8B-B14F-4D97-AF65-F5344CB8AC3E}">
        <p14:creationId xmlns:p14="http://schemas.microsoft.com/office/powerpoint/2010/main" val="3649075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 calcmode="lin" valueType="num">
                                      <p:cBhvr additive="base">
                                        <p:cTn id="12"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0">
                                            <p:txEl>
                                              <p:pRg st="3" end="3"/>
                                            </p:txEl>
                                          </p:spTgt>
                                        </p:tgtEl>
                                        <p:attrNameLst>
                                          <p:attrName>style.visibility</p:attrName>
                                        </p:attrNameLst>
                                      </p:cBhvr>
                                      <p:to>
                                        <p:strVal val="visible"/>
                                      </p:to>
                                    </p:set>
                                    <p:anim calcmode="lin" valueType="num">
                                      <p:cBhvr additive="base">
                                        <p:cTn id="16"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xEl>
                                              <p:pRg st="4" end="4"/>
                                            </p:txEl>
                                          </p:spTgt>
                                        </p:tgtEl>
                                        <p:attrNameLst>
                                          <p:attrName>style.visibility</p:attrName>
                                        </p:attrNameLst>
                                      </p:cBhvr>
                                      <p:to>
                                        <p:strVal val="visible"/>
                                      </p:to>
                                    </p:set>
                                    <p:anim calcmode="lin" valueType="num">
                                      <p:cBhvr additive="base">
                                        <p:cTn id="20"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0">
                                            <p:txEl>
                                              <p:pRg st="5" end="5"/>
                                            </p:txEl>
                                          </p:spTgt>
                                        </p:tgtEl>
                                        <p:attrNameLst>
                                          <p:attrName>style.visibility</p:attrName>
                                        </p:attrNameLst>
                                      </p:cBhvr>
                                      <p:to>
                                        <p:strVal val="visible"/>
                                      </p:to>
                                    </p:set>
                                    <p:anim calcmode="lin" valueType="num">
                                      <p:cBhvr additive="base">
                                        <p:cTn id="24"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2615</TotalTime>
  <Words>2403</Words>
  <Application>Microsoft Office PowerPoint</Application>
  <PresentationFormat>Widescreen</PresentationFormat>
  <Paragraphs>396</Paragraphs>
  <Slides>38</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South of England Athletic Officials Association SEAOA</vt:lpstr>
      <vt:lpstr>Demystifying  the  REGIONAL and  NATIONAL Groups  By Sue Smith </vt:lpstr>
      <vt:lpstr> What are they ?</vt:lpstr>
      <vt:lpstr>TRI-REGIONAL GROUPS  (TRNG)</vt:lpstr>
      <vt:lpstr>SOUTH  TRI-REGION  ELSE</vt:lpstr>
      <vt:lpstr>What do they do?</vt:lpstr>
      <vt:lpstr>Specific Responsibilities</vt:lpstr>
      <vt:lpstr>Specific Responsibilities (contd)</vt:lpstr>
      <vt:lpstr>Specific Responsibilities (contd)</vt:lpstr>
      <vt:lpstr>Who are they?</vt:lpstr>
      <vt:lpstr>FIELD GROUP</vt:lpstr>
      <vt:lpstr>TRACK GROUP</vt:lpstr>
      <vt:lpstr>TIMEKEEPING GROUP</vt:lpstr>
      <vt:lpstr>STARTER / STARTER ASSISTANT GROUP</vt:lpstr>
      <vt:lpstr>PHOTOFINISH GROUP</vt:lpstr>
      <vt:lpstr>How do you get on the TRNG Group</vt:lpstr>
      <vt:lpstr>PEER GROUP</vt:lpstr>
      <vt:lpstr>What do they do?</vt:lpstr>
      <vt:lpstr>General  Responsibilities</vt:lpstr>
      <vt:lpstr>Specific Responsibilities which individuals take on each year they are on the Peer Group</vt:lpstr>
      <vt:lpstr>Who are they? </vt:lpstr>
      <vt:lpstr>FIELD GROUP</vt:lpstr>
      <vt:lpstr>TRACK GROUP</vt:lpstr>
      <vt:lpstr>TIMEKEEPERS GROUP</vt:lpstr>
      <vt:lpstr>STARTER / STARTERS ASSISTANT GROUP</vt:lpstr>
      <vt:lpstr>PHOTOFINISH GROUP</vt:lpstr>
      <vt:lpstr>How do you get on to the PEER GROUP?</vt:lpstr>
      <vt:lpstr>TECHNICAL ADVISORY GROUP   (TAG) </vt:lpstr>
      <vt:lpstr>What do they do? </vt:lpstr>
      <vt:lpstr>Terms of Reference  </vt:lpstr>
      <vt:lpstr>Contd/ </vt:lpstr>
      <vt:lpstr> THE SALIENT POINTS </vt:lpstr>
      <vt:lpstr>PROJECT WORK</vt:lpstr>
      <vt:lpstr>Who are they? </vt:lpstr>
      <vt:lpstr>How do you get on TAG? </vt:lpstr>
      <vt:lpstr>More Info on TAG</vt:lpstr>
      <vt:lpstr>OTHER COUNCILS</vt:lpstr>
      <vt:lpstr>QUESTIONS AND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of England Athletic Officials Association SEAOA</dc:title>
  <dc:creator>sue smith</dc:creator>
  <cp:lastModifiedBy>sue smith</cp:lastModifiedBy>
  <cp:revision>19</cp:revision>
  <dcterms:created xsi:type="dcterms:W3CDTF">2019-07-22T17:40:46Z</dcterms:created>
  <dcterms:modified xsi:type="dcterms:W3CDTF">2019-11-23T20:41:13Z</dcterms:modified>
</cp:coreProperties>
</file>