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ill Freeman" initials="GF" lastIdx="2" clrIdx="0">
    <p:extLst>
      <p:ext uri="{19B8F6BF-5375-455C-9EA6-DF929625EA0E}">
        <p15:presenceInfo xmlns:p15="http://schemas.microsoft.com/office/powerpoint/2012/main" userId="498ed11700c1cbfb"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11/19/2019</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11/19/2019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11/19/2019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11/19/2019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11/19/2019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11/19/2019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11/19/2019</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englandathletics.org/officiating/officiating-journey/" TargetMode="Externa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10B23-9776-4F5F-BF69-2BE74ECC334B}"/>
              </a:ext>
            </a:extLst>
          </p:cNvPr>
          <p:cNvSpPr>
            <a:spLocks noGrp="1"/>
          </p:cNvSpPr>
          <p:nvPr>
            <p:ph type="ctrTitle"/>
          </p:nvPr>
        </p:nvSpPr>
        <p:spPr/>
        <p:txBody>
          <a:bodyPr/>
          <a:lstStyle/>
          <a:p>
            <a:pPr algn="ctr"/>
            <a:r>
              <a:rPr lang="en-GB" dirty="0"/>
              <a:t>STARTER/STARTERS ASSISTANT</a:t>
            </a:r>
          </a:p>
        </p:txBody>
      </p:sp>
      <p:sp>
        <p:nvSpPr>
          <p:cNvPr id="3" name="Subtitle 2">
            <a:extLst>
              <a:ext uri="{FF2B5EF4-FFF2-40B4-BE49-F238E27FC236}">
                <a16:creationId xmlns:a16="http://schemas.microsoft.com/office/drawing/2014/main" id="{E9DBA7A8-FA38-4FA4-BE33-89CE616C1240}"/>
              </a:ext>
            </a:extLst>
          </p:cNvPr>
          <p:cNvSpPr>
            <a:spLocks noGrp="1"/>
          </p:cNvSpPr>
          <p:nvPr>
            <p:ph type="subTitle" idx="1"/>
          </p:nvPr>
        </p:nvSpPr>
        <p:spPr/>
        <p:txBody>
          <a:bodyPr/>
          <a:lstStyle/>
          <a:p>
            <a:pPr algn="ctr"/>
            <a:r>
              <a:rPr lang="en-GB" dirty="0"/>
              <a:t>The way forward. Level 2 and beyond.</a:t>
            </a:r>
          </a:p>
          <a:p>
            <a:pPr algn="ctr"/>
            <a:r>
              <a:rPr lang="en-GB" dirty="0"/>
              <a:t>John Freeman - Level 4 Starter/Starters Assistant</a:t>
            </a:r>
          </a:p>
        </p:txBody>
      </p:sp>
    </p:spTree>
    <p:extLst>
      <p:ext uri="{BB962C8B-B14F-4D97-AF65-F5344CB8AC3E}">
        <p14:creationId xmlns:p14="http://schemas.microsoft.com/office/powerpoint/2010/main" val="22976980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D4B3DA-9756-4F80-8801-F60CC77C7B1E}"/>
              </a:ext>
            </a:extLst>
          </p:cNvPr>
          <p:cNvSpPr>
            <a:spLocks noGrp="1"/>
          </p:cNvSpPr>
          <p:nvPr>
            <p:ph type="title"/>
          </p:nvPr>
        </p:nvSpPr>
        <p:spPr/>
        <p:txBody>
          <a:bodyPr/>
          <a:lstStyle/>
          <a:p>
            <a:r>
              <a:rPr lang="en-GB" dirty="0"/>
              <a:t>Lets start at the beginning………..</a:t>
            </a:r>
          </a:p>
        </p:txBody>
      </p:sp>
      <p:sp>
        <p:nvSpPr>
          <p:cNvPr id="3" name="Content Placeholder 2">
            <a:extLst>
              <a:ext uri="{FF2B5EF4-FFF2-40B4-BE49-F238E27FC236}">
                <a16:creationId xmlns:a16="http://schemas.microsoft.com/office/drawing/2014/main" id="{824EDDB3-1F37-440F-9357-FD51900C894B}"/>
              </a:ext>
            </a:extLst>
          </p:cNvPr>
          <p:cNvSpPr>
            <a:spLocks noGrp="1"/>
          </p:cNvSpPr>
          <p:nvPr>
            <p:ph idx="1"/>
          </p:nvPr>
        </p:nvSpPr>
        <p:spPr/>
        <p:txBody>
          <a:bodyPr/>
          <a:lstStyle/>
          <a:p>
            <a:r>
              <a:rPr lang="en-GB" dirty="0"/>
              <a:t>Level 1 – </a:t>
            </a:r>
          </a:p>
          <a:p>
            <a:r>
              <a:rPr lang="en-GB" dirty="0"/>
              <a:t>Do the course!</a:t>
            </a:r>
          </a:p>
          <a:p>
            <a:r>
              <a:rPr lang="en-GB" dirty="0"/>
              <a:t>Then 4 meetings as a Starters Assistant (if you only wish to be a specialist Starters Assistant)</a:t>
            </a:r>
          </a:p>
          <a:p>
            <a:r>
              <a:rPr lang="en-GB" dirty="0"/>
              <a:t>If, however you wish to be a Starter as well then you will require a further 4 meetings as a Starter.</a:t>
            </a:r>
          </a:p>
        </p:txBody>
      </p:sp>
    </p:spTree>
    <p:extLst>
      <p:ext uri="{BB962C8B-B14F-4D97-AF65-F5344CB8AC3E}">
        <p14:creationId xmlns:p14="http://schemas.microsoft.com/office/powerpoint/2010/main" val="15347289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956643-1D6F-4237-B51E-31803ED7E754}"/>
              </a:ext>
            </a:extLst>
          </p:cNvPr>
          <p:cNvSpPr>
            <a:spLocks noGrp="1"/>
          </p:cNvSpPr>
          <p:nvPr>
            <p:ph type="title"/>
          </p:nvPr>
        </p:nvSpPr>
        <p:spPr>
          <a:xfrm>
            <a:off x="1274617" y="1419227"/>
            <a:ext cx="9772793" cy="1014412"/>
          </a:xfrm>
        </p:spPr>
        <p:txBody>
          <a:bodyPr/>
          <a:lstStyle/>
          <a:p>
            <a:pPr algn="ctr"/>
            <a:r>
              <a:rPr lang="en-GB" dirty="0"/>
              <a:t>How to obtain your licence</a:t>
            </a:r>
          </a:p>
        </p:txBody>
      </p:sp>
      <p:sp>
        <p:nvSpPr>
          <p:cNvPr id="3" name="Text Placeholder 2">
            <a:extLst>
              <a:ext uri="{FF2B5EF4-FFF2-40B4-BE49-F238E27FC236}">
                <a16:creationId xmlns:a16="http://schemas.microsoft.com/office/drawing/2014/main" id="{F0B18072-65E9-4496-B233-938E7E2DE795}"/>
              </a:ext>
            </a:extLst>
          </p:cNvPr>
          <p:cNvSpPr>
            <a:spLocks noGrp="1"/>
          </p:cNvSpPr>
          <p:nvPr>
            <p:ph type="body" idx="1"/>
          </p:nvPr>
        </p:nvSpPr>
        <p:spPr>
          <a:xfrm>
            <a:off x="1274617" y="2706255"/>
            <a:ext cx="9772794" cy="3092883"/>
          </a:xfrm>
        </p:spPr>
        <p:txBody>
          <a:bodyPr>
            <a:normAutofit lnSpcReduction="10000"/>
          </a:bodyPr>
          <a:lstStyle/>
          <a:p>
            <a:pPr algn="just"/>
            <a:r>
              <a:rPr lang="en-GB" dirty="0"/>
              <a:t>You must ensure that you keep your Record of experience (roe) up to date. This can  be located on your portal. If you are unable to access your portal, you will need to contact your officials secretary, who should be able to send you the link in order to do this.</a:t>
            </a:r>
          </a:p>
          <a:p>
            <a:pPr algn="just"/>
            <a:r>
              <a:rPr lang="en-GB" dirty="0"/>
              <a:t>It is important that you put down in detail on your roe, what you learnt and self reflection. This is especially important should you wish to go to level 2 and beyond.</a:t>
            </a:r>
          </a:p>
          <a:p>
            <a:pPr algn="just"/>
            <a:r>
              <a:rPr lang="en-GB" dirty="0"/>
              <a:t>Once you have completed the necessary meetings then you send your roe and accreditation to level 1, to your county officials secretary, who will check your paperwork and then send to </a:t>
            </a:r>
            <a:r>
              <a:rPr lang="en-GB" dirty="0" err="1"/>
              <a:t>england</a:t>
            </a:r>
            <a:r>
              <a:rPr lang="en-GB" dirty="0"/>
              <a:t> athletics for your licence to be issued.</a:t>
            </a:r>
          </a:p>
        </p:txBody>
      </p:sp>
    </p:spTree>
    <p:extLst>
      <p:ext uri="{BB962C8B-B14F-4D97-AF65-F5344CB8AC3E}">
        <p14:creationId xmlns:p14="http://schemas.microsoft.com/office/powerpoint/2010/main" val="1279549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171FA5-C839-41B3-A769-6CAFD097F013}"/>
              </a:ext>
            </a:extLst>
          </p:cNvPr>
          <p:cNvSpPr>
            <a:spLocks noGrp="1"/>
          </p:cNvSpPr>
          <p:nvPr>
            <p:ph type="title"/>
          </p:nvPr>
        </p:nvSpPr>
        <p:spPr/>
        <p:txBody>
          <a:bodyPr/>
          <a:lstStyle/>
          <a:p>
            <a:pPr algn="ctr"/>
            <a:r>
              <a:rPr lang="en-GB" dirty="0"/>
              <a:t>Now onto level 2</a:t>
            </a:r>
          </a:p>
        </p:txBody>
      </p:sp>
      <p:sp>
        <p:nvSpPr>
          <p:cNvPr id="3" name="Content Placeholder 2">
            <a:extLst>
              <a:ext uri="{FF2B5EF4-FFF2-40B4-BE49-F238E27FC236}">
                <a16:creationId xmlns:a16="http://schemas.microsoft.com/office/drawing/2014/main" id="{8BAC4D17-206D-4EE7-98A1-CF9D870D0FC7}"/>
              </a:ext>
            </a:extLst>
          </p:cNvPr>
          <p:cNvSpPr>
            <a:spLocks noGrp="1"/>
          </p:cNvSpPr>
          <p:nvPr>
            <p:ph idx="1"/>
          </p:nvPr>
        </p:nvSpPr>
        <p:spPr/>
        <p:txBody>
          <a:bodyPr/>
          <a:lstStyle/>
          <a:p>
            <a:r>
              <a:rPr lang="en-GB" dirty="0"/>
              <a:t>A minimum of 20 meetings (including the 8 to get to level 1) will be required for those wishing to be a Starters/Starters Assistants. If you are aiming to become a specialist Starters Assistant then you will only be required to complete 10 meetings , including the 4 you did originally to get to level 1.</a:t>
            </a:r>
          </a:p>
          <a:p>
            <a:r>
              <a:rPr lang="en-GB" dirty="0"/>
              <a:t>It is important that you state the name of anyone who mentors you onto your ROE and whoever is your Chief at the meeting, if different from your mentor. </a:t>
            </a:r>
          </a:p>
          <a:p>
            <a:r>
              <a:rPr lang="en-GB" dirty="0"/>
              <a:t>Keep recording ‘What you have learnt’ and any ‘Self reflection’ on your ROE.</a:t>
            </a:r>
          </a:p>
        </p:txBody>
      </p:sp>
    </p:spTree>
    <p:extLst>
      <p:ext uri="{BB962C8B-B14F-4D97-AF65-F5344CB8AC3E}">
        <p14:creationId xmlns:p14="http://schemas.microsoft.com/office/powerpoint/2010/main" val="358905092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85334F-E4A2-4B1E-BD42-6C9BACFDA05F}"/>
              </a:ext>
            </a:extLst>
          </p:cNvPr>
          <p:cNvSpPr>
            <a:spLocks noGrp="1"/>
          </p:cNvSpPr>
          <p:nvPr>
            <p:ph type="title"/>
          </p:nvPr>
        </p:nvSpPr>
        <p:spPr>
          <a:xfrm>
            <a:off x="1141412" y="618518"/>
            <a:ext cx="9905999" cy="702282"/>
          </a:xfrm>
        </p:spPr>
        <p:txBody>
          <a:bodyPr/>
          <a:lstStyle/>
          <a:p>
            <a:pPr algn="ctr"/>
            <a:r>
              <a:rPr lang="en-GB" dirty="0"/>
              <a:t>continued….</a:t>
            </a:r>
          </a:p>
        </p:txBody>
      </p:sp>
      <p:sp>
        <p:nvSpPr>
          <p:cNvPr id="3" name="Content Placeholder 2">
            <a:extLst>
              <a:ext uri="{FF2B5EF4-FFF2-40B4-BE49-F238E27FC236}">
                <a16:creationId xmlns:a16="http://schemas.microsoft.com/office/drawing/2014/main" id="{2DC04006-5216-4C75-BA31-77066B319A39}"/>
              </a:ext>
            </a:extLst>
          </p:cNvPr>
          <p:cNvSpPr>
            <a:spLocks noGrp="1"/>
          </p:cNvSpPr>
          <p:nvPr>
            <p:ph idx="1"/>
          </p:nvPr>
        </p:nvSpPr>
        <p:spPr>
          <a:xfrm>
            <a:off x="1052946" y="1320800"/>
            <a:ext cx="9994466" cy="4544291"/>
          </a:xfrm>
        </p:spPr>
        <p:txBody>
          <a:bodyPr>
            <a:normAutofit fontScale="92500" lnSpcReduction="20000"/>
          </a:bodyPr>
          <a:lstStyle/>
          <a:p>
            <a:r>
              <a:rPr lang="en-GB" dirty="0"/>
              <a:t>Having gained your required meetings to progress to level 2, you will need to obtain a positive report both as Starters Assistant and Starter from a level 3 or above qualified Starter/Starters Assistant official.</a:t>
            </a:r>
          </a:p>
          <a:p>
            <a:r>
              <a:rPr lang="en-GB" dirty="0"/>
              <a:t>Next, you need to complete the Log book questions and the discipline specific questions. These are open book questions, so make sure you have a copy of the current UKA rule book. If you do not have them, the questions can be located on the UKA website.</a:t>
            </a:r>
          </a:p>
          <a:p>
            <a:pPr marL="0" indent="0" algn="ctr">
              <a:buNone/>
            </a:pPr>
            <a:r>
              <a:rPr lang="en-GB" dirty="0"/>
              <a:t>     </a:t>
            </a:r>
            <a:r>
              <a:rPr lang="en-GB" u="sng" dirty="0"/>
              <a:t>UKA&gt;Competitions&gt;Officials&gt;Education</a:t>
            </a:r>
          </a:p>
          <a:p>
            <a:r>
              <a:rPr lang="en-GB" dirty="0"/>
              <a:t>Complete the Accreditation to level 2.</a:t>
            </a:r>
          </a:p>
          <a:p>
            <a:r>
              <a:rPr lang="en-GB" dirty="0"/>
              <a:t>You are now ready to submit your paperwork to your County Officials Secretary, who will arrange for your questions to be marked.</a:t>
            </a:r>
          </a:p>
          <a:p>
            <a:endParaRPr lang="en-GB" dirty="0"/>
          </a:p>
        </p:txBody>
      </p:sp>
    </p:spTree>
    <p:extLst>
      <p:ext uri="{BB962C8B-B14F-4D97-AF65-F5344CB8AC3E}">
        <p14:creationId xmlns:p14="http://schemas.microsoft.com/office/powerpoint/2010/main" val="3283255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D00AAC8-E73A-4DCD-B370-C26F7B572CC0}"/>
              </a:ext>
            </a:extLst>
          </p:cNvPr>
          <p:cNvSpPr>
            <a:spLocks noGrp="1"/>
          </p:cNvSpPr>
          <p:nvPr>
            <p:ph type="title"/>
          </p:nvPr>
        </p:nvSpPr>
        <p:spPr/>
        <p:txBody>
          <a:bodyPr/>
          <a:lstStyle/>
          <a:p>
            <a:pPr algn="ctr"/>
            <a:r>
              <a:rPr lang="en-GB" dirty="0"/>
              <a:t>WHAT DO I SEND?</a:t>
            </a:r>
          </a:p>
        </p:txBody>
      </p:sp>
      <p:sp>
        <p:nvSpPr>
          <p:cNvPr id="3" name="Content Placeholder 2">
            <a:extLst>
              <a:ext uri="{FF2B5EF4-FFF2-40B4-BE49-F238E27FC236}">
                <a16:creationId xmlns:a16="http://schemas.microsoft.com/office/drawing/2014/main" id="{1BD8D17B-E472-4796-96E3-AE44B40E3523}"/>
              </a:ext>
            </a:extLst>
          </p:cNvPr>
          <p:cNvSpPr>
            <a:spLocks noGrp="1"/>
          </p:cNvSpPr>
          <p:nvPr>
            <p:ph idx="1"/>
          </p:nvPr>
        </p:nvSpPr>
        <p:spPr/>
        <p:txBody>
          <a:bodyPr>
            <a:normAutofit fontScale="92500" lnSpcReduction="20000"/>
          </a:bodyPr>
          <a:lstStyle/>
          <a:p>
            <a:r>
              <a:rPr lang="en-GB" dirty="0"/>
              <a:t>Please ensure that you complete all your paperwork electronically and in word format, NOT PDF! Forget about any hard copies of forms that you have!!!</a:t>
            </a:r>
          </a:p>
          <a:p>
            <a:r>
              <a:rPr lang="en-GB" dirty="0"/>
              <a:t>You now need to send your Record of Experience (</a:t>
            </a:r>
            <a:r>
              <a:rPr lang="en-GB" dirty="0" err="1"/>
              <a:t>RoE</a:t>
            </a:r>
            <a:r>
              <a:rPr lang="en-GB" dirty="0"/>
              <a:t>), Log book questions, Discipline questions and your accreditation to level 2 form, to your County Officials Secretary. If you are not sure who that is, then you can find that information out on the England website.</a:t>
            </a:r>
          </a:p>
          <a:p>
            <a:r>
              <a:rPr lang="en-GB" dirty="0"/>
              <a:t>To send your </a:t>
            </a:r>
            <a:r>
              <a:rPr lang="en-GB" dirty="0" err="1"/>
              <a:t>RoE</a:t>
            </a:r>
            <a:r>
              <a:rPr lang="en-GB" dirty="0"/>
              <a:t> in an excel format, you do this on your portal, by opening up ‘Record of Experience’ then clicking on ‘export’. This will then be in an excel format. This will then allow you to save and send with the rest of your paperwork.</a:t>
            </a:r>
          </a:p>
        </p:txBody>
      </p:sp>
    </p:spTree>
    <p:extLst>
      <p:ext uri="{BB962C8B-B14F-4D97-AF65-F5344CB8AC3E}">
        <p14:creationId xmlns:p14="http://schemas.microsoft.com/office/powerpoint/2010/main" val="36455068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28CD87-51EB-4FB2-93D9-C94A014428B3}"/>
              </a:ext>
            </a:extLst>
          </p:cNvPr>
          <p:cNvSpPr>
            <a:spLocks noGrp="1"/>
          </p:cNvSpPr>
          <p:nvPr>
            <p:ph type="title"/>
          </p:nvPr>
        </p:nvSpPr>
        <p:spPr/>
        <p:txBody>
          <a:bodyPr/>
          <a:lstStyle/>
          <a:p>
            <a:pPr algn="ctr"/>
            <a:r>
              <a:rPr lang="en-GB" dirty="0"/>
              <a:t>LEVEL 3</a:t>
            </a:r>
          </a:p>
        </p:txBody>
      </p:sp>
      <p:sp>
        <p:nvSpPr>
          <p:cNvPr id="3" name="Content Placeholder 2">
            <a:extLst>
              <a:ext uri="{FF2B5EF4-FFF2-40B4-BE49-F238E27FC236}">
                <a16:creationId xmlns:a16="http://schemas.microsoft.com/office/drawing/2014/main" id="{4A350570-6CA1-4F46-8401-12C739B8EA1D}"/>
              </a:ext>
            </a:extLst>
          </p:cNvPr>
          <p:cNvSpPr>
            <a:spLocks noGrp="1"/>
          </p:cNvSpPr>
          <p:nvPr>
            <p:ph idx="1"/>
          </p:nvPr>
        </p:nvSpPr>
        <p:spPr/>
        <p:txBody>
          <a:bodyPr/>
          <a:lstStyle/>
          <a:p>
            <a:r>
              <a:rPr lang="en-GB" dirty="0"/>
              <a:t>To obtain level 3, you are required to have done 20 meetings, including the 10 for level 2 (40 to become a ST/SA). Keep recording ‘What you learnt’ and any self reflection on your Record of Experience and don’t forget to name the person who provided mentoring.</a:t>
            </a:r>
          </a:p>
          <a:p>
            <a:r>
              <a:rPr lang="en-GB" dirty="0"/>
              <a:t>A positive report from an active level 4 Starter/Starters Assistant. Yes you have guessed it, Starters will require 2 reports. These do not need to be done by the same person.</a:t>
            </a:r>
          </a:p>
        </p:txBody>
      </p:sp>
    </p:spTree>
    <p:extLst>
      <p:ext uri="{BB962C8B-B14F-4D97-AF65-F5344CB8AC3E}">
        <p14:creationId xmlns:p14="http://schemas.microsoft.com/office/powerpoint/2010/main" val="892381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A911EF9-99CE-42CF-99E6-94BD6E91E126}"/>
              </a:ext>
            </a:extLst>
          </p:cNvPr>
          <p:cNvSpPr/>
          <p:nvPr/>
        </p:nvSpPr>
        <p:spPr>
          <a:xfrm>
            <a:off x="1518407" y="-1380939"/>
            <a:ext cx="9655729" cy="8639609"/>
          </a:xfrm>
          <a:prstGeom prst="rect">
            <a:avLst/>
          </a:prstGeom>
        </p:spPr>
        <p:txBody>
          <a:bodyPr wrap="square">
            <a:spAutoFit/>
          </a:bodyPr>
          <a:lstStyle/>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b="1" u="sng" dirty="0">
                <a:latin typeface="Calibri" panose="020F0502020204030204" pitchFamily="34" charset="0"/>
                <a:ea typeface="Calibri" panose="020F0502020204030204" pitchFamily="34" charset="0"/>
                <a:cs typeface="Times New Roman" panose="02020603050405020304" pitchFamily="18" charset="0"/>
              </a:rPr>
              <a:t>The following text is the official instructions from UKA/EA. It does not clarify the requirements to become a Starter, where more experiences are mandatory.</a:t>
            </a:r>
          </a:p>
          <a:p>
            <a:pPr>
              <a:lnSpc>
                <a:spcPct val="107000"/>
              </a:lnSpc>
              <a:spcAft>
                <a:spcPts val="800"/>
              </a:spcAft>
            </a:pP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See below the requirements for progressing to New level 2:</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Officiated at a minimum of 10 meetings( 6 additional meetings must be after the course you attended)  with a variety of duties and events. Does not include any </a:t>
            </a:r>
            <a:r>
              <a:rPr lang="en-GB" dirty="0" err="1">
                <a:latin typeface="Calibri" panose="020F0502020204030204" pitchFamily="34" charset="0"/>
                <a:ea typeface="Calibri" panose="020F0502020204030204" pitchFamily="34" charset="0"/>
                <a:cs typeface="Times New Roman" panose="02020603050405020304" pitchFamily="18" charset="0"/>
              </a:rPr>
              <a:t>sportshall</a:t>
            </a:r>
            <a:r>
              <a:rPr lang="en-GB" dirty="0">
                <a:latin typeface="Calibri" panose="020F0502020204030204" pitchFamily="34" charset="0"/>
                <a:ea typeface="Calibri" panose="020F0502020204030204" pitchFamily="34" charset="0"/>
                <a:cs typeface="Times New Roman" panose="02020603050405020304" pitchFamily="18" charset="0"/>
              </a:rPr>
              <a:t> meetings </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Complete the generic/competition questions </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Complete the Discipline questions </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Complete page 1 of the level 2 accreditation form, please leave as a “word” document the tutor will complete page 2 </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Fully completed the record of experience especially the "duties undertaken" and the “what did I learn” sections &amp; the referees name where possible. </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Obtain a level 2 report by a level 3 or 4 official and include with your paperwork to be assessed.</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All the above paperwork then needs to be sent to the tutor or </a:t>
            </a:r>
            <a:r>
              <a:rPr lang="en-GB" dirty="0" err="1">
                <a:latin typeface="Calibri" panose="020F0502020204030204" pitchFamily="34" charset="0"/>
                <a:ea typeface="Calibri" panose="020F0502020204030204" pitchFamily="34" charset="0"/>
                <a:cs typeface="Times New Roman" panose="02020603050405020304" pitchFamily="18" charset="0"/>
              </a:rPr>
              <a:t>Cofsec</a:t>
            </a:r>
            <a:r>
              <a:rPr lang="en-GB" dirty="0">
                <a:latin typeface="Calibri" panose="020F0502020204030204" pitchFamily="34" charset="0"/>
                <a:ea typeface="Calibri" panose="020F0502020204030204" pitchFamily="34" charset="0"/>
                <a:cs typeface="Times New Roman" panose="02020603050405020304" pitchFamily="18" charset="0"/>
              </a:rPr>
              <a:t> to enable them to send it for assessment. Once the assessment is complete a copy of the accreditation form needs to be sent to </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officialsaccreditation@englandathletics.org  to enable your qualification to be credited.</a:t>
            </a: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 </a:t>
            </a:r>
          </a:p>
          <a:p>
            <a:pPr algn="ctr">
              <a:lnSpc>
                <a:spcPct val="107000"/>
              </a:lnSpc>
              <a:spcAft>
                <a:spcPts val="800"/>
              </a:spcAft>
            </a:pPr>
            <a:r>
              <a:rPr lang="en-GB"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https://www.englandathletics.org/officiating/officiating-journey/</a:t>
            </a:r>
            <a:endParaRPr lang="en-GB"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GB"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95947575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0</TotalTime>
  <Words>922</Words>
  <Application>Microsoft Office PowerPoint</Application>
  <PresentationFormat>Widescreen</PresentationFormat>
  <Paragraphs>47</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Tw Cen MT</vt:lpstr>
      <vt:lpstr>Circuit</vt:lpstr>
      <vt:lpstr>STARTER/STARTERS ASSISTANT</vt:lpstr>
      <vt:lpstr>Lets start at the beginning………..</vt:lpstr>
      <vt:lpstr>How to obtain your licence</vt:lpstr>
      <vt:lpstr>Now onto level 2</vt:lpstr>
      <vt:lpstr>continued….</vt:lpstr>
      <vt:lpstr>WHAT DO I SEND?</vt:lpstr>
      <vt:lpstr>LEVEL 3</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STARTER/STARTERS ASSISTANT</dc:title>
  <dc:creator>Gill Freeman</dc:creator>
  <cp:lastModifiedBy>Gill Freeman</cp:lastModifiedBy>
  <cp:revision>9</cp:revision>
  <dcterms:created xsi:type="dcterms:W3CDTF">2019-11-16T12:12:17Z</dcterms:created>
  <dcterms:modified xsi:type="dcterms:W3CDTF">2019-11-19T12:37:21Z</dcterms:modified>
</cp:coreProperties>
</file>